
<file path=[Content_Types].xml><?xml version="1.0" encoding="utf-8"?>
<Types xmlns="http://schemas.openxmlformats.org/package/2006/content-types">
  <Default Extension="9D9F2D80" ContentType="image/pn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"/>
  </p:notesMasterIdLst>
  <p:sldIdLst>
    <p:sldId id="258" r:id="rId2"/>
    <p:sldId id="262" r:id="rId3"/>
    <p:sldId id="259" r:id="rId4"/>
    <p:sldId id="269" r:id="rId5"/>
    <p:sldId id="266" r:id="rId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BF"/>
    <a:srgbClr val="BA3525"/>
    <a:srgbClr val="72004B"/>
    <a:srgbClr val="00457C"/>
    <a:srgbClr val="FFFFFF"/>
    <a:srgbClr val="014782"/>
    <a:srgbClr val="356C98"/>
    <a:srgbClr val="C9B8AE"/>
    <a:srgbClr val="072C63"/>
    <a:srgbClr val="044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62677-A085-4402-8CE4-3BB63A0BCFB9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33392-E74E-4B73-8CEA-65365DD76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B96A-8147-3BF8-FBBB-D9AA3BC18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DCDF8-245D-B84D-384C-373AB539B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E1910-EDB7-BD2C-ADC5-B0881801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5E349-E858-F046-D562-D60C904C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5575A-E392-8DFA-466C-4D596064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0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3A97-2D23-DD08-F77C-B2196E93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BCEF6-8628-345C-BB8A-E22EBB0C7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29EF7-10C6-8C2A-6A5F-C68F4E6B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8591-6844-B894-A5C7-7939EE98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C47-8B15-C33F-3453-2B7160AC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02B71-3EBD-20FE-ACF9-D8D89FC97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E33DD-A76A-31C8-6E1A-3E1150D0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7001-3A1D-4924-4E1F-54CE69B8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E2CCA-8452-A42D-563F-3C2CE0CD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2E8FB-4895-8DD2-295B-4DADBA7D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0327-F077-4CF5-A9F9-D5A87D46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8349-B08A-73CD-81DE-A25BCCB0C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17DE3-AFCE-B0D2-B328-2411314C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B507-9879-186E-BB20-5F7B871C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A1670-FB46-954F-2432-1E061C9D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D245-4646-2E23-D7D8-C7CC5D8F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BC8B0-D495-FF8A-6A70-2FFFA595C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0688D-17C8-C04D-2226-6855A377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33A0-9412-E64B-6586-74C3AA12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06FF8-DD81-E3DF-C805-59FFE777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6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A9BC-D8AD-310C-5793-1272E258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DC61B-367D-11B2-78DF-0C66C9A9B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85586-28A8-378E-2C21-856D7BC0B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7AF89-E963-BE98-D029-BD5C900D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4E05D-E536-1AE6-01F3-B355537C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B7988-2E87-EFBB-CE90-D7D7A6C5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3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DC6B-003C-595D-F81C-1390BB1B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4E65D-C926-2120-7F69-3785BB3F7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83787-4617-648A-8C42-00FDAFB10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6A54F-19F4-67BB-4E35-99BD92004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77F71-765B-546A-6173-B129F5441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DA62F-D9E5-6848-7B0D-E3E2A35C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361D6-0C3B-29A6-3F1B-D2653566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0D9E1-9A24-1CFA-3C8A-33B4A010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0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79419-02B5-85A8-2E87-F6224CFD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915F3-85D0-926F-36BF-B4F8E3E4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10724-F17C-B8A9-5CFF-4B2BC846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24DA5-0ED5-DF52-9209-285BE2F2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8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DDE44-03B9-EC81-6F36-D9DAA1D0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0A5DB-A4A2-0916-B972-B56F0897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71EB9-CC63-3D45-90E1-09675ECA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5FF8-FCE2-6611-8E2A-7918A430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1883B-5B82-E992-54B6-547B8DDC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8A496-41B1-45A1-980E-710656F8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395DD-E074-6E23-F6F1-CCB82E6A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48B8-C333-6B8A-EEF3-0D1119ED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AB728-3375-28CC-75D7-52BD4BC0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3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B360-93EC-0366-C491-37D76064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7BF9B-D51B-284A-E56C-73262338D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9C0AE-5DB6-3E20-C20E-D085ACC7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F1E44-693D-3969-2B49-493A4434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BFA6-39A3-A45E-78A2-84A9F99F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AE5AC-29A1-4820-7CC7-73AB5D60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3DF31-1C6C-7515-708C-D8F68A97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12D54-4C4F-EE91-11D1-0D25B00A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F7750-9DBC-CEC7-037C-49ABAEE24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E14C-B8E2-4856-B67F-99D5D68B2DC3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43720-3F43-E558-AF21-868521FDE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C3A82-3DB4-DE43-493D-55D9C4ECF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9D9F2D80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F61B4-2A8B-68C8-4621-D1E0E70E1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1A87A6-899E-8B6C-6B7F-F2C598D7E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C4F6BCA-7F4B-469A-52B9-DDB15589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6" y="1660746"/>
            <a:ext cx="7619048" cy="35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B37424-7C5B-9871-B5F7-9F4D9314F5B4}"/>
              </a:ext>
            </a:extLst>
          </p:cNvPr>
          <p:cNvSpPr txBox="1"/>
          <p:nvPr/>
        </p:nvSpPr>
        <p:spPr>
          <a:xfrm>
            <a:off x="-1" y="5486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AUDIO PLATFORMS - 2025</a:t>
            </a:r>
          </a:p>
        </p:txBody>
      </p:sp>
    </p:spTree>
    <p:extLst>
      <p:ext uri="{BB962C8B-B14F-4D97-AF65-F5344CB8AC3E}">
        <p14:creationId xmlns:p14="http://schemas.microsoft.com/office/powerpoint/2010/main" val="62199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AB7EE-CA63-6EAA-C15F-81FC8EF91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9390CFA-25AF-6BCE-C718-99B627BA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81282-9E4F-F549-F450-CA30647A7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39" y="180873"/>
            <a:ext cx="2857500" cy="285750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DF1B4EBD-315E-5EFE-6499-18F26CB1A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658" y="621923"/>
            <a:ext cx="5805139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1" u="none" strike="noStrike" cap="none" normalizeH="0" baseline="0" dirty="0">
              <a:ln>
                <a:noFill/>
              </a:ln>
              <a:solidFill>
                <a:srgbClr val="00457C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u="sng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AM &amp; PM DRIVE-DAYPARTS-ROS (6A-7P)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669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i="1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ABA44-4C9B-AB82-77E4-47BE1F740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81" y="3429000"/>
            <a:ext cx="2857500" cy="28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C168D-9189-AED3-A504-A32575D7D0BF}"/>
              </a:ext>
            </a:extLst>
          </p:cNvPr>
          <p:cNvSpPr txBox="1"/>
          <p:nvPr/>
        </p:nvSpPr>
        <p:spPr>
          <a:xfrm>
            <a:off x="6174658" y="3693997"/>
            <a:ext cx="5899272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i="1" u="sng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u="sng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AM NEWS (6A-10A)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189 AFFILIATES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-LOCAL NEWS LISTENERS CAN USE,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u="sng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NOT</a:t>
            </a:r>
            <a:r>
              <a:rPr lang="en-US" altLang="en-US" sz="16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 POLITICAL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i="1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2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F6937-55A2-BCD3-340A-FFC12D8C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78461E-80AF-4FAF-7C0C-27837799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DDC234-B34B-A055-98A2-B60D8D0E4964}"/>
              </a:ext>
            </a:extLst>
          </p:cNvPr>
          <p:cNvSpPr txBox="1"/>
          <p:nvPr/>
        </p:nvSpPr>
        <p:spPr>
          <a:xfrm>
            <a:off x="2198914" y="7610137"/>
            <a:ext cx="10112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entury Gothic" panose="020B0502020202020204" pitchFamily="34" charset="0"/>
              </a:rPr>
              <a:t>-SHUT DOWN OF LONG-FORM NETWORK</a:t>
            </a:r>
          </a:p>
          <a:p>
            <a:endParaRPr lang="en-US" sz="2800" b="1" i="1" dirty="0">
              <a:latin typeface="Century Gothic" panose="020B0502020202020204" pitchFamily="34" charset="0"/>
            </a:endParaRPr>
          </a:p>
          <a:p>
            <a:r>
              <a:rPr lang="en-US" sz="2800" b="1" i="1" dirty="0">
                <a:latin typeface="Century Gothic" panose="020B0502020202020204" pitchFamily="34" charset="0"/>
              </a:rPr>
              <a:t>-ELIMINATES OPEX</a:t>
            </a:r>
          </a:p>
          <a:p>
            <a:endParaRPr lang="en-US" sz="2800" b="1" i="1" dirty="0">
              <a:latin typeface="Century Gothic" panose="020B0502020202020204" pitchFamily="34" charset="0"/>
            </a:endParaRPr>
          </a:p>
          <a:p>
            <a:r>
              <a:rPr lang="en-US" sz="2800" b="1" i="1" dirty="0">
                <a:latin typeface="Century Gothic" panose="020B0502020202020204" pitchFamily="34" charset="0"/>
              </a:rPr>
              <a:t>-MAINTAINS REVENUE STREAM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BB144-338F-6F09-3FD3-30A038C63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60" y="3746441"/>
            <a:ext cx="3811385" cy="1683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15F7AF-567C-44ED-FDF8-26F7F4363009}"/>
              </a:ext>
            </a:extLst>
          </p:cNvPr>
          <p:cNvSpPr txBox="1"/>
          <p:nvPr/>
        </p:nvSpPr>
        <p:spPr>
          <a:xfrm>
            <a:off x="5956929" y="3898131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ACTION UPDATE (6A-7P)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i="1" u="sng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281 AFFILIATES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967FF-7526-A1DC-6D2C-BEC4C5517876}"/>
              </a:ext>
            </a:extLst>
          </p:cNvPr>
          <p:cNvSpPr txBox="1"/>
          <p:nvPr/>
        </p:nvSpPr>
        <p:spPr>
          <a:xfrm>
            <a:off x="6153657" y="876970"/>
            <a:ext cx="58992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i="1" u="sng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u="sng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WEATHER (24/7/365)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208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 AFFILIATES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-HOURLY UPDATES AVAILABLE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i="1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2BA56-BB78-1A81-299D-9D742B2AB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95" y="236702"/>
            <a:ext cx="2862072" cy="2862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86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EB7B6-6BA1-FA04-4F58-7911CC7E1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4DC266-4C68-EC0D-9316-A63A05CFE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D0CF4B47-3CD1-B40C-4503-FF3E8597F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794" y="558999"/>
            <a:ext cx="5351470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 u="sng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24/7/365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350+ AFFILIATES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34486-9189-E39A-B293-6A751899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88" y="535525"/>
            <a:ext cx="2089020" cy="138247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B82AF3-78DD-C5BC-8883-3B133550F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147857"/>
              </p:ext>
            </p:extLst>
          </p:nvPr>
        </p:nvGraphicFramePr>
        <p:xfrm>
          <a:off x="867028" y="4631827"/>
          <a:ext cx="10766712" cy="1920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52">
                  <a:extLst>
                    <a:ext uri="{9D8B030D-6E8A-4147-A177-3AD203B41FA5}">
                      <a16:colId xmlns:a16="http://schemas.microsoft.com/office/drawing/2014/main" val="2023484536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3729943221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817118478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729333515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3012955125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2302538176"/>
                    </a:ext>
                  </a:extLst>
                </a:gridCol>
              </a:tblGrid>
              <a:tr h="96016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01975677"/>
                  </a:ext>
                </a:extLst>
              </a:tr>
              <a:tr h="96016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0139815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05BCAB7A-3BCE-FE3F-5774-A13EBD219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6" y="2425956"/>
            <a:ext cx="3551920" cy="1997954"/>
          </a:xfrm>
          <a:prstGeom prst="rect">
            <a:avLst/>
          </a:prstGeom>
        </p:spPr>
      </p:pic>
      <p:pic>
        <p:nvPicPr>
          <p:cNvPr id="17" name="Picture 2" descr="Media Assets | SiriusXM">
            <a:extLst>
              <a:ext uri="{FF2B5EF4-FFF2-40B4-BE49-F238E27FC236}">
                <a16:creationId xmlns:a16="http://schemas.microsoft.com/office/drawing/2014/main" id="{072CE001-C908-C8DE-DF80-6F226B471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1" b="14982"/>
          <a:stretch/>
        </p:blipFill>
        <p:spPr bwMode="auto">
          <a:xfrm>
            <a:off x="4198935" y="2619062"/>
            <a:ext cx="3100388" cy="5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isten to Your Favorite Music, Podcasts, and Radio Stations for Free! –  iHeart">
            <a:extLst>
              <a:ext uri="{FF2B5EF4-FFF2-40B4-BE49-F238E27FC236}">
                <a16:creationId xmlns:a16="http://schemas.microsoft.com/office/drawing/2014/main" id="{D9D2ABE4-3D3B-D6D5-39E1-E8FFE0CC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86" y="3338118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792CBA8-B5FC-2DB0-A4E6-006D9770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94" y="3415712"/>
            <a:ext cx="2011680" cy="3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rquee Sports Network - Wikipedia">
            <a:extLst>
              <a:ext uri="{FF2B5EF4-FFF2-40B4-BE49-F238E27FC236}">
                <a16:creationId xmlns:a16="http://schemas.microsoft.com/office/drawing/2014/main" id="{CC9D58E4-CB66-9E3D-6F2C-0E9BE2BC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73" y="3740326"/>
            <a:ext cx="1357950" cy="4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ter 15 years, Orioles and Nationals fans are still getting shafted by  MASN - Baltimore Sports and Life">
            <a:extLst>
              <a:ext uri="{FF2B5EF4-FFF2-40B4-BE49-F238E27FC236}">
                <a16:creationId xmlns:a16="http://schemas.microsoft.com/office/drawing/2014/main" id="{4C8FD278-C273-9F33-9E8A-D6A3B1434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 b="15374"/>
          <a:stretch/>
        </p:blipFill>
        <p:spPr bwMode="auto">
          <a:xfrm>
            <a:off x="8960159" y="3572439"/>
            <a:ext cx="1414463" cy="78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pectrum SportsNet: Live Games - Apps on Google Play">
            <a:extLst>
              <a:ext uri="{FF2B5EF4-FFF2-40B4-BE49-F238E27FC236}">
                <a16:creationId xmlns:a16="http://schemas.microsoft.com/office/drawing/2014/main" id="{108C07B1-3B06-DB1B-4861-46D72DD88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6" b="38215"/>
          <a:stretch/>
        </p:blipFill>
        <p:spPr bwMode="auto">
          <a:xfrm>
            <a:off x="10567618" y="3792902"/>
            <a:ext cx="1357950" cy="3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2190A-AD7F-8C64-29DF-16A82418CA4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15000"/>
          <a:stretch/>
        </p:blipFill>
        <p:spPr>
          <a:xfrm>
            <a:off x="7311107" y="2836786"/>
            <a:ext cx="1106476" cy="72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SportsNet Pittsburgh Set to Remain Home of Pittsburgh Pirates; NESN Will  Continue Running Daily Ops for RSN">
            <a:extLst>
              <a:ext uri="{FF2B5EF4-FFF2-40B4-BE49-F238E27FC236}">
                <a16:creationId xmlns:a16="http://schemas.microsoft.com/office/drawing/2014/main" id="{667BABFF-EB33-D8C8-DD4F-35DCDC2D8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5" b="29037"/>
          <a:stretch/>
        </p:blipFill>
        <p:spPr bwMode="auto">
          <a:xfrm>
            <a:off x="8577446" y="2988605"/>
            <a:ext cx="1718342" cy="40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he Branding Source: New logo: Sportsnet">
            <a:extLst>
              <a:ext uri="{FF2B5EF4-FFF2-40B4-BE49-F238E27FC236}">
                <a16:creationId xmlns:a16="http://schemas.microsoft.com/office/drawing/2014/main" id="{A69BA589-5229-39A1-50BE-B5D19F93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07" y="4007676"/>
            <a:ext cx="1935920" cy="2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ame+ - Wikipedia">
            <a:extLst>
              <a:ext uri="{FF2B5EF4-FFF2-40B4-BE49-F238E27FC236}">
                <a16:creationId xmlns:a16="http://schemas.microsoft.com/office/drawing/2014/main" id="{092E9C83-2C28-4F32-B511-3472440EB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651" y="2939337"/>
            <a:ext cx="1574599" cy="5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2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91C2-4E82-6AEB-FD5C-06CCAFF8B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48E070-8E60-0AE9-6904-ABF6A749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F8C2319-ECFC-4454-0B5F-9211BA7C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6" y="1660746"/>
            <a:ext cx="7619048" cy="35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B81B3-C4D6-9718-0238-DDCDCB3E3666}"/>
              </a:ext>
            </a:extLst>
          </p:cNvPr>
          <p:cNvSpPr txBox="1"/>
          <p:nvPr/>
        </p:nvSpPr>
        <p:spPr>
          <a:xfrm>
            <a:off x="-1" y="5486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AUDIO PLATFORMS - 2025</a:t>
            </a:r>
          </a:p>
        </p:txBody>
      </p:sp>
    </p:spTree>
    <p:extLst>
      <p:ext uri="{BB962C8B-B14F-4D97-AF65-F5344CB8AC3E}">
        <p14:creationId xmlns:p14="http://schemas.microsoft.com/office/powerpoint/2010/main" val="140786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129626</TotalTime>
  <Words>127</Words>
  <Application>Microsoft Office PowerPoint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Sinnott</dc:creator>
  <cp:lastModifiedBy>Michael Sinnott</cp:lastModifiedBy>
  <cp:revision>27</cp:revision>
  <cp:lastPrinted>2024-02-22T19:29:50Z</cp:lastPrinted>
  <dcterms:created xsi:type="dcterms:W3CDTF">2024-02-21T14:48:36Z</dcterms:created>
  <dcterms:modified xsi:type="dcterms:W3CDTF">2025-06-30T15:42:03Z</dcterms:modified>
</cp:coreProperties>
</file>