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1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6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7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5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4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9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8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0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9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B4723-B972-4E49-8477-5FC0F3AA177D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77145-F814-46FF-94D9-B6E9CD8BAD9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28600"/>
            <a:ext cx="228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ounded Rectangle 7"/>
          <p:cNvSpPr/>
          <p:nvPr userDrawn="1"/>
        </p:nvSpPr>
        <p:spPr>
          <a:xfrm>
            <a:off x="2209800" y="457200"/>
            <a:ext cx="6477000" cy="762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 userDrawn="1"/>
        </p:nvSpPr>
        <p:spPr>
          <a:xfrm>
            <a:off x="2590800" y="762000"/>
            <a:ext cx="6096000" cy="76200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152400" y="990600"/>
            <a:ext cx="114300" cy="5562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32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0987" y="11430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7030A0"/>
                </a:solidFill>
              </a:rPr>
              <a:t>Yahoo</a:t>
            </a:r>
            <a:r>
              <a:rPr lang="en-US" sz="1400" b="1" i="1" dirty="0" smtClean="0">
                <a:solidFill>
                  <a:srgbClr val="7030A0"/>
                </a:solidFill>
              </a:rPr>
              <a:t>!</a:t>
            </a:r>
            <a:r>
              <a:rPr lang="en-US" sz="1400" b="1" dirty="0" smtClean="0">
                <a:solidFill>
                  <a:srgbClr val="7030A0"/>
                </a:solidFill>
              </a:rPr>
              <a:t>Sports Radio </a:t>
            </a:r>
            <a:r>
              <a:rPr lang="en-US" sz="1400" b="1" dirty="0" smtClean="0"/>
              <a:t>is the King of Content.   </a:t>
            </a:r>
            <a:r>
              <a:rPr lang="en-US" sz="1400" b="1" i="1" dirty="0" smtClean="0">
                <a:solidFill>
                  <a:srgbClr val="7030A0"/>
                </a:solidFill>
              </a:rPr>
              <a:t>Yahoo!Sports</a:t>
            </a:r>
            <a:r>
              <a:rPr lang="en-US" sz="1400" b="1" dirty="0" smtClean="0">
                <a:solidFill>
                  <a:srgbClr val="7030A0"/>
                </a:solidFill>
              </a:rPr>
              <a:t> Radio </a:t>
            </a:r>
            <a:r>
              <a:rPr lang="en-US" sz="1400" dirty="0" smtClean="0"/>
              <a:t>has the strongest pool of talent in the industry including Steve Czaban, Adrian Wojnarowski, Dan Wetzel, </a:t>
            </a:r>
            <a:r>
              <a:rPr lang="en-US" sz="1400" dirty="0" smtClean="0"/>
              <a:t>Sean Salisbury, </a:t>
            </a:r>
            <a:r>
              <a:rPr lang="en-US" sz="1400" dirty="0" smtClean="0"/>
              <a:t>and </a:t>
            </a:r>
            <a:r>
              <a:rPr lang="en-US" sz="1400" dirty="0" smtClean="0"/>
              <a:t>Rivals.com.</a:t>
            </a:r>
          </a:p>
          <a:p>
            <a:endParaRPr lang="en-US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/>
              <a:t>With </a:t>
            </a:r>
            <a:r>
              <a:rPr lang="en-US" sz="1400" dirty="0" smtClean="0"/>
              <a:t>374 </a:t>
            </a:r>
            <a:r>
              <a:rPr lang="en-US" sz="1400" dirty="0"/>
              <a:t>a</a:t>
            </a:r>
            <a:r>
              <a:rPr lang="en-US" sz="1400" dirty="0" smtClean="0"/>
              <a:t>ffiliates </a:t>
            </a:r>
            <a:r>
              <a:rPr lang="en-US" sz="1400" dirty="0"/>
              <a:t>and </a:t>
            </a:r>
            <a:r>
              <a:rPr lang="en-US" sz="1400" dirty="0" smtClean="0"/>
              <a:t>5-million </a:t>
            </a:r>
            <a:r>
              <a:rPr lang="en-US" sz="1400" dirty="0" err="1" smtClean="0"/>
              <a:t>listners</a:t>
            </a:r>
            <a:r>
              <a:rPr lang="en-US" sz="1400" dirty="0" smtClean="0"/>
              <a:t>, </a:t>
            </a:r>
            <a:r>
              <a:rPr lang="en-US" sz="1400" b="1" i="1" dirty="0">
                <a:solidFill>
                  <a:srgbClr val="7030A0"/>
                </a:solidFill>
              </a:rPr>
              <a:t>Yahoo!Sports</a:t>
            </a:r>
            <a:r>
              <a:rPr lang="en-US" sz="1400" b="1" dirty="0">
                <a:solidFill>
                  <a:srgbClr val="7030A0"/>
                </a:solidFill>
              </a:rPr>
              <a:t> Radio </a:t>
            </a:r>
            <a:r>
              <a:rPr lang="en-US" sz="1400" dirty="0" smtClean="0"/>
              <a:t>is a fast growing </a:t>
            </a:r>
            <a:r>
              <a:rPr lang="en-US" sz="1400" dirty="0"/>
              <a:t>network of sports affiliates in top markets across the country.  </a:t>
            </a:r>
          </a:p>
          <a:p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/>
              <a:t>Cross Promotion.  </a:t>
            </a:r>
            <a:r>
              <a:rPr lang="en-US" sz="1400" dirty="0" smtClean="0"/>
              <a:t>Network radio, a web of affiliates in major cities, the most visited sports site on the web, Facebook, Twitter, podcasting and texting capabilities make </a:t>
            </a:r>
            <a:r>
              <a:rPr lang="en-US" sz="1400" b="1" dirty="0" smtClean="0">
                <a:solidFill>
                  <a:srgbClr val="7030A0"/>
                </a:solidFill>
              </a:rPr>
              <a:t>Yahoo</a:t>
            </a:r>
            <a:r>
              <a:rPr lang="en-US" sz="1400" b="1" i="1" dirty="0" smtClean="0">
                <a:solidFill>
                  <a:srgbClr val="7030A0"/>
                </a:solidFill>
              </a:rPr>
              <a:t>!</a:t>
            </a:r>
            <a:r>
              <a:rPr lang="en-US" sz="1400" b="1" dirty="0" smtClean="0">
                <a:solidFill>
                  <a:srgbClr val="7030A0"/>
                </a:solidFill>
              </a:rPr>
              <a:t>Sports Radio </a:t>
            </a:r>
            <a:r>
              <a:rPr lang="en-US" sz="1400" dirty="0" smtClean="0"/>
              <a:t>the only media platform an advertiser needs.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/>
              <a:t>Custom Solutions</a:t>
            </a:r>
            <a:r>
              <a:rPr lang="en-US" sz="1400" dirty="0" smtClean="0"/>
              <a:t>.  Your campaign should be as individual and unique as your product or service.  </a:t>
            </a:r>
            <a:r>
              <a:rPr lang="en-US" sz="1400" b="1" dirty="0" smtClean="0">
                <a:solidFill>
                  <a:srgbClr val="7030A0"/>
                </a:solidFill>
              </a:rPr>
              <a:t>Yahoo</a:t>
            </a:r>
            <a:r>
              <a:rPr lang="en-US" sz="1400" b="1" i="1" dirty="0" smtClean="0">
                <a:solidFill>
                  <a:srgbClr val="7030A0"/>
                </a:solidFill>
              </a:rPr>
              <a:t>!</a:t>
            </a:r>
            <a:r>
              <a:rPr lang="en-US" sz="1400" b="1" dirty="0" smtClean="0">
                <a:solidFill>
                  <a:srgbClr val="7030A0"/>
                </a:solidFill>
              </a:rPr>
              <a:t>Sports Radio </a:t>
            </a:r>
            <a:r>
              <a:rPr lang="en-US" sz="1400" dirty="0" smtClean="0"/>
              <a:t>offers you opportunities beyond the traditional spots &amp; dots buy.  Events, social media and production integration are just a few of the ways we help advertisers get in touch with consumers.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/>
              <a:t>Flexibility &amp; Affordability</a:t>
            </a:r>
            <a:r>
              <a:rPr lang="en-US" sz="1400" dirty="0" smtClean="0"/>
              <a:t>.  </a:t>
            </a:r>
            <a:r>
              <a:rPr lang="en-US" sz="1400" b="1" dirty="0" smtClean="0">
                <a:solidFill>
                  <a:srgbClr val="7030A0"/>
                </a:solidFill>
              </a:rPr>
              <a:t>Yahoo</a:t>
            </a:r>
            <a:r>
              <a:rPr lang="en-US" sz="1400" b="1" i="1" dirty="0" smtClean="0">
                <a:solidFill>
                  <a:srgbClr val="7030A0"/>
                </a:solidFill>
              </a:rPr>
              <a:t>!</a:t>
            </a:r>
            <a:r>
              <a:rPr lang="en-US" sz="1400" b="1" dirty="0" smtClean="0">
                <a:solidFill>
                  <a:srgbClr val="7030A0"/>
                </a:solidFill>
              </a:rPr>
              <a:t>Sports Radio </a:t>
            </a:r>
            <a:r>
              <a:rPr lang="en-US" sz="1400" dirty="0" smtClean="0"/>
              <a:t>is new, fresh and innovative. We are competitively priced and have packages to meet any budget with no restrictions on purchasing.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/>
              <a:t>Client &amp; Customer Service Focused</a:t>
            </a:r>
            <a:r>
              <a:rPr lang="en-US" sz="1400" dirty="0" smtClean="0"/>
              <a:t>.  Our clients are important to us.  You put your trust in us when you place a campaign on </a:t>
            </a:r>
            <a:r>
              <a:rPr lang="en-US" sz="1400" b="1" dirty="0" smtClean="0">
                <a:solidFill>
                  <a:srgbClr val="7030A0"/>
                </a:solidFill>
              </a:rPr>
              <a:t>Yahoo</a:t>
            </a:r>
            <a:r>
              <a:rPr lang="en-US" sz="1400" b="1" i="1" dirty="0" smtClean="0">
                <a:solidFill>
                  <a:srgbClr val="7030A0"/>
                </a:solidFill>
              </a:rPr>
              <a:t>!</a:t>
            </a:r>
            <a:r>
              <a:rPr lang="en-US" sz="1400" b="1" dirty="0" smtClean="0">
                <a:solidFill>
                  <a:srgbClr val="7030A0"/>
                </a:solidFill>
              </a:rPr>
              <a:t>Sports Radio</a:t>
            </a:r>
            <a:r>
              <a:rPr lang="en-US" sz="1400" dirty="0" smtClean="0"/>
              <a:t>.  Customer service is our priority.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5306" y="1125166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Yahoo</a:t>
            </a:r>
            <a:r>
              <a:rPr lang="en-US" sz="3600" b="1" i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en-US" sz="36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Radio </a:t>
            </a:r>
            <a:r>
              <a:rPr lang="en-US" sz="3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Difference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2286000" cy="75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2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09575" y="2209800"/>
            <a:ext cx="85344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285750" indent="-285750" algn="l" eaLnBrk="1" hangingPunct="1">
              <a:spcBef>
                <a:spcPct val="50000"/>
              </a:spcBef>
              <a:buFontTx/>
              <a:buAutoNum type="arabicPeriod"/>
            </a:pPr>
            <a:r>
              <a:rPr lang="en-US" sz="1200" dirty="0" smtClean="0"/>
              <a:t>YahooSportsRadio.com reaches </a:t>
            </a:r>
            <a:r>
              <a:rPr lang="en-US" sz="1200" dirty="0" smtClean="0"/>
              <a:t>250,0000</a:t>
            </a:r>
            <a:r>
              <a:rPr lang="en-US" sz="1200" dirty="0" smtClean="0"/>
              <a:t> </a:t>
            </a:r>
            <a:r>
              <a:rPr lang="en-US" sz="1200" dirty="0" smtClean="0"/>
              <a:t>Unique Visitors each month, and GROWING!!!</a:t>
            </a:r>
          </a:p>
          <a:p>
            <a:pPr marL="285750" indent="-285750" algn="l" eaLnBrk="1" hangingPunct="1">
              <a:spcBef>
                <a:spcPct val="50000"/>
              </a:spcBef>
              <a:buFontTx/>
              <a:buAutoNum type="arabicPeriod"/>
            </a:pPr>
            <a:endParaRPr lang="en-US" sz="1200" dirty="0" smtClean="0"/>
          </a:p>
          <a:p>
            <a:pPr marL="285750" indent="-285750" algn="l" eaLnBrk="1" hangingPunct="1">
              <a:buFontTx/>
              <a:buAutoNum type="arabicPeriod"/>
            </a:pPr>
            <a:r>
              <a:rPr lang="en-US" sz="1200" dirty="0" smtClean="0"/>
              <a:t>YahooSportsRadio.com generates </a:t>
            </a:r>
            <a:r>
              <a:rPr lang="en-US" sz="1200" dirty="0" smtClean="0"/>
              <a:t>2,500,000 </a:t>
            </a:r>
            <a:r>
              <a:rPr lang="en-US" sz="1200" dirty="0" smtClean="0"/>
              <a:t>monthly Pageviews on average, and GROWING!  </a:t>
            </a:r>
          </a:p>
          <a:p>
            <a:pPr marL="285750" indent="-285750" algn="l" eaLnBrk="1" hangingPunct="1">
              <a:buFontTx/>
              <a:buAutoNum type="arabicPeriod"/>
            </a:pPr>
            <a:endParaRPr lang="en-US" sz="1200" dirty="0" smtClean="0"/>
          </a:p>
          <a:p>
            <a:pPr marL="285750" indent="-285750" algn="l" eaLnBrk="1" hangingPunct="1">
              <a:buFontTx/>
              <a:buAutoNum type="arabicPeriod"/>
            </a:pPr>
            <a:r>
              <a:rPr lang="en-US" sz="1200" dirty="0" smtClean="0"/>
              <a:t>YahooSportsRadio.com  reaches another 500,000 consumers with On Demand audio content, Podcasts, and live Streaming programming 24/7.  </a:t>
            </a:r>
          </a:p>
          <a:p>
            <a:pPr marL="285750" indent="-285750" algn="l" eaLnBrk="1" hangingPunct="1">
              <a:buFontTx/>
              <a:buAutoNum type="arabicPeriod"/>
            </a:pPr>
            <a:endParaRPr lang="en-US" sz="1200" dirty="0" smtClean="0"/>
          </a:p>
          <a:p>
            <a:pPr marL="285750" indent="-285750" algn="l" eaLnBrk="1" hangingPunct="1">
              <a:buFontTx/>
              <a:buAutoNum type="arabicPeriod"/>
            </a:pPr>
            <a:r>
              <a:rPr lang="en-US" sz="1200" dirty="0" smtClean="0"/>
              <a:t>YahooSportsRadio.com can </a:t>
            </a:r>
            <a:r>
              <a:rPr lang="en-US" sz="1200" dirty="0" smtClean="0"/>
              <a:t>geographically-target your</a:t>
            </a:r>
            <a:r>
              <a:rPr lang="en-US" sz="1200" dirty="0"/>
              <a:t> </a:t>
            </a:r>
            <a:r>
              <a:rPr lang="en-US" sz="1200" dirty="0" smtClean="0"/>
              <a:t>advertising </a:t>
            </a:r>
            <a:r>
              <a:rPr lang="en-US" sz="1200" dirty="0" smtClean="0"/>
              <a:t>messaging by </a:t>
            </a:r>
            <a:r>
              <a:rPr lang="en-US" sz="1200" dirty="0" smtClean="0"/>
              <a:t>city</a:t>
            </a:r>
            <a:r>
              <a:rPr lang="en-US" sz="1200" dirty="0" smtClean="0"/>
              <a:t>, </a:t>
            </a:r>
            <a:r>
              <a:rPr lang="en-US" sz="1200" dirty="0" smtClean="0"/>
              <a:t>state </a:t>
            </a:r>
            <a:r>
              <a:rPr lang="en-US" sz="1200" dirty="0" smtClean="0"/>
              <a:t>or the entire US, </a:t>
            </a:r>
            <a:r>
              <a:rPr lang="en-US" sz="1200" dirty="0" smtClean="0"/>
              <a:t>reaching customers that matter most to your business.</a:t>
            </a:r>
            <a:endParaRPr lang="en-US" sz="1200" dirty="0" smtClean="0"/>
          </a:p>
          <a:p>
            <a:pPr marL="285750" indent="-285750" algn="l" eaLnBrk="1" hangingPunct="1">
              <a:buFontTx/>
              <a:buAutoNum type="arabicPeriod"/>
            </a:pPr>
            <a:endParaRPr lang="en-US" sz="1200" dirty="0" smtClean="0"/>
          </a:p>
          <a:p>
            <a:pPr marL="285750" indent="-285750" algn="l">
              <a:buFontTx/>
              <a:buAutoNum type="arabicPeriod"/>
            </a:pPr>
            <a:r>
              <a:rPr lang="en-US" sz="1200" dirty="0" smtClean="0"/>
              <a:t>YahooSportsRadio.com has the unique advantage of being aligned with </a:t>
            </a:r>
            <a:r>
              <a:rPr lang="en-US" sz="1200" dirty="0" smtClean="0"/>
              <a:t>the world’s </a:t>
            </a:r>
            <a:r>
              <a:rPr lang="en-US" sz="1200" dirty="0" smtClean="0"/>
              <a:t>#1 </a:t>
            </a:r>
            <a:r>
              <a:rPr lang="en-US" sz="1200" dirty="0" smtClean="0"/>
              <a:t>sports media web </a:t>
            </a:r>
            <a:r>
              <a:rPr lang="en-US" sz="1200" dirty="0" smtClean="0"/>
              <a:t>company, </a:t>
            </a:r>
            <a:r>
              <a:rPr lang="en-US" sz="1200" dirty="0" smtClean="0"/>
              <a:t>allowing access </a:t>
            </a:r>
            <a:r>
              <a:rPr lang="en-US" sz="1200" dirty="0"/>
              <a:t>to some of the best sports journalism in the country, and we get to link ourselves together in a way that will accelerate the growth of our digital </a:t>
            </a:r>
            <a:r>
              <a:rPr lang="en-US" sz="1200" dirty="0" smtClean="0"/>
              <a:t>business.</a:t>
            </a:r>
          </a:p>
          <a:p>
            <a:pPr marL="285750" indent="-285750" algn="l">
              <a:buFontTx/>
              <a:buAutoNum type="arabicPeriod"/>
            </a:pPr>
            <a:endParaRPr lang="en-US" sz="1200" dirty="0" smtClean="0"/>
          </a:p>
          <a:p>
            <a:pPr marL="285750" indent="-285750" algn="l">
              <a:buFontTx/>
              <a:buAutoNum type="arabicPeriod"/>
            </a:pPr>
            <a:r>
              <a:rPr lang="en-US" sz="1200" dirty="0" smtClean="0"/>
              <a:t>Here are the upscale demos-as you can see we are very upscale as is the entire lineup-we index at 150% for A35+  (.3 vs.2)and 250% for M35+ (.5 </a:t>
            </a:r>
            <a:r>
              <a:rPr lang="en-US" sz="1200" dirty="0" err="1" smtClean="0"/>
              <a:t>vs</a:t>
            </a:r>
            <a:r>
              <a:rPr lang="en-US" sz="1200" dirty="0" smtClean="0"/>
              <a:t> .2)</a:t>
            </a:r>
          </a:p>
          <a:p>
            <a:pPr marL="285750" indent="-285750" algn="l">
              <a:buFontTx/>
              <a:buAutoNum type="arabicPeriod"/>
            </a:pPr>
            <a:endParaRPr lang="en-US" sz="1200" dirty="0" smtClean="0"/>
          </a:p>
          <a:p>
            <a:pPr marL="285750" indent="-285750" algn="l">
              <a:buFontTx/>
              <a:buAutoNum type="arabicPeriod"/>
            </a:pPr>
            <a:r>
              <a:rPr lang="en-US" sz="1200" b="1" dirty="0" smtClean="0"/>
              <a:t>Arbitron DMA </a:t>
            </a:r>
            <a:r>
              <a:rPr lang="en-US" sz="1200" b="1" dirty="0" smtClean="0"/>
              <a:t>Area:  Nationwide </a:t>
            </a:r>
            <a:r>
              <a:rPr lang="en-US" sz="1200" b="1" dirty="0" smtClean="0"/>
              <a:t>Fall </a:t>
            </a:r>
            <a:r>
              <a:rPr lang="en-US" sz="1200" b="1" dirty="0" smtClean="0"/>
              <a:t>2011    Education: </a:t>
            </a:r>
            <a:r>
              <a:rPr lang="en-US" sz="1200" b="1" dirty="0" smtClean="0"/>
              <a:t>College Grad</a:t>
            </a:r>
            <a:r>
              <a:rPr lang="en-US" sz="1200" b="1" dirty="0" smtClean="0"/>
              <a:t>+  Income: 75k</a:t>
            </a:r>
            <a:r>
              <a:rPr lang="en-US" sz="1200" b="1" dirty="0" smtClean="0"/>
              <a:t>+		</a:t>
            </a:r>
          </a:p>
          <a:p>
            <a:pPr marL="285750" indent="-285750" algn="l"/>
            <a:r>
              <a:rPr lang="en-US" sz="1200" b="1" dirty="0" smtClean="0"/>
              <a:t>		 Demo	</a:t>
            </a:r>
            <a:r>
              <a:rPr lang="en-US" sz="1200" b="1" smtClean="0"/>
              <a:t>            </a:t>
            </a:r>
            <a:r>
              <a:rPr lang="en-US" sz="1200" b="1" smtClean="0"/>
              <a:t>000’s        </a:t>
            </a:r>
            <a:r>
              <a:rPr lang="en-US" sz="1200" b="1" dirty="0" err="1" smtClean="0"/>
              <a:t>Rtg</a:t>
            </a:r>
            <a:endParaRPr lang="en-US" sz="1200" b="1" dirty="0" smtClean="0"/>
          </a:p>
          <a:p>
            <a:pPr marL="285750" indent="-285750" algn="l"/>
            <a:r>
              <a:rPr lang="en-US" sz="1200" b="1" dirty="0" smtClean="0"/>
              <a:t>		 Persons 35+           84,300      0.3          </a:t>
            </a:r>
          </a:p>
          <a:p>
            <a:pPr marL="285750" indent="-285750" algn="l"/>
            <a:r>
              <a:rPr lang="en-US" sz="1200" b="1" dirty="0" smtClean="0"/>
              <a:t>		 Men35+                   68,900      0.5 </a:t>
            </a:r>
            <a:endParaRPr lang="en-US" sz="1200" dirty="0" smtClean="0"/>
          </a:p>
          <a:p>
            <a:r>
              <a:rPr lang="en-US" sz="1400" dirty="0" smtClean="0"/>
              <a:t> </a:t>
            </a:r>
          </a:p>
          <a:p>
            <a:pPr marL="285750" indent="-285750" algn="l">
              <a:buFontTx/>
              <a:buAutoNum type="arabicPeriod"/>
            </a:pPr>
            <a:endParaRPr lang="en-US" sz="1400" dirty="0" smtClean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33400" y="1219200"/>
            <a:ext cx="8305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 smtClean="0"/>
              <a:t>Why </a:t>
            </a:r>
            <a:r>
              <a:rPr lang="en-US" sz="1600" b="1" dirty="0"/>
              <a:t>would you purchase </a:t>
            </a:r>
            <a:r>
              <a:rPr lang="en-US" sz="1600" b="1" dirty="0" smtClean="0"/>
              <a:t>Digital </a:t>
            </a:r>
            <a:r>
              <a:rPr lang="en-US" sz="1600" b="1" dirty="0"/>
              <a:t>Advertising with </a:t>
            </a:r>
            <a:r>
              <a:rPr lang="en-US" sz="1600" b="1" dirty="0" smtClean="0"/>
              <a:t>Yahoo Sports Radio?</a:t>
            </a:r>
            <a:endParaRPr lang="en-US" sz="1600" b="1" dirty="0"/>
          </a:p>
          <a:p>
            <a:pPr eaLnBrk="1" hangingPunct="1">
              <a:spcBef>
                <a:spcPct val="50000"/>
              </a:spcBef>
            </a:pPr>
            <a:r>
              <a:rPr lang="en-US" sz="1600" b="1" dirty="0" smtClean="0"/>
              <a:t>Answer:  To </a:t>
            </a:r>
            <a:r>
              <a:rPr lang="en-US" sz="1600" b="1" dirty="0"/>
              <a:t>Reach </a:t>
            </a:r>
            <a:r>
              <a:rPr lang="en-US" sz="1600" b="1" dirty="0" smtClean="0"/>
              <a:t>1 Million Consumers </a:t>
            </a:r>
            <a:r>
              <a:rPr lang="en-US" sz="1600" b="1" dirty="0"/>
              <a:t>Online Each Week</a:t>
            </a:r>
            <a:r>
              <a:rPr lang="en-US" sz="1600" b="1" dirty="0" smtClean="0"/>
              <a:t>!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3874" y="6400800"/>
            <a:ext cx="34385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</a:rPr>
              <a:t>Source:  Urchin Analytics 2012, Stream The World 2012, Ando 2012.</a:t>
            </a:r>
            <a:endParaRPr lang="en-US" sz="9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2286000" cy="75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60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Words>398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Yahoo!Sports Radio Difference</vt:lpstr>
      <vt:lpstr>PowerPoint Presentation</vt:lpstr>
    </vt:vector>
  </TitlesOfParts>
  <Company>GOW Communications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Yahoo!Sports Radio Difference</dc:title>
  <dc:creator>Gina Farquharson</dc:creator>
  <cp:lastModifiedBy>Owner</cp:lastModifiedBy>
  <cp:revision>14</cp:revision>
  <dcterms:created xsi:type="dcterms:W3CDTF">2012-01-05T18:18:51Z</dcterms:created>
  <dcterms:modified xsi:type="dcterms:W3CDTF">2014-01-24T14:05:32Z</dcterms:modified>
</cp:coreProperties>
</file>