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72" r:id="rId5"/>
    <p:sldId id="276" r:id="rId6"/>
    <p:sldId id="259" r:id="rId7"/>
    <p:sldId id="260" r:id="rId8"/>
    <p:sldId id="262" r:id="rId9"/>
    <p:sldId id="273" r:id="rId10"/>
    <p:sldId id="268" r:id="rId11"/>
    <p:sldId id="274" r:id="rId12"/>
    <p:sldId id="269" r:id="rId13"/>
    <p:sldId id="280" r:id="rId14"/>
    <p:sldId id="278" r:id="rId15"/>
    <p:sldId id="266" r:id="rId16"/>
    <p:sldId id="277" r:id="rId17"/>
    <p:sldId id="271" r:id="rId18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621" autoAdjust="0"/>
    <p:restoredTop sz="94687" autoAdjust="0"/>
  </p:normalViewPr>
  <p:slideViewPr>
    <p:cSldViewPr>
      <p:cViewPr>
        <p:scale>
          <a:sx n="88" d="100"/>
          <a:sy n="88" d="100"/>
        </p:scale>
        <p:origin x="-1760" y="-8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4912E-643A-48F0-8559-0EADB90AD8A9}" type="datetimeFigureOut">
              <a:rPr lang="en-US" smtClean="0"/>
              <a:pPr/>
              <a:t>5/10/13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66C6A-B389-4740-8968-B6B22CDFD7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406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5070-CA69-45C4-81A3-25C34A957BD6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87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83C0-6C9B-4926-92A9-F8EBEBF459AB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933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150C-2904-4881-A986-6F24727359A0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172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9F3C2-3250-4AF1-B1C5-37E953637204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170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0506-75CB-468E-A1F5-63A40929DB26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528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BCD3-49A8-4E82-BAC9-7054E6452B1D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387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A636-969B-438D-93AB-17B21EF47AD3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805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1DFC8-16EE-44AD-A3BE-E2F4CEAAC740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286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937-2D82-440C-A860-B563E634CC10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910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A9CE1-20B4-4784-BA59-FD4CCCA7CE4B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320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51A7C-2D6B-4AA0-8BEF-29D3D9D54997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851058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>
            <a:off x="0" y="8915400"/>
            <a:ext cx="1828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2013 YSR Media Kit.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846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CB6D1-0459-4D8F-AC07-C714D8FF3F5E}" type="datetime1">
              <a:rPr lang="en-US" smtClean="0"/>
              <a:pPr/>
              <a:t>5/10/13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3317-5D87-4425-811E-644D607365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45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om/url?sa=i&amp;rct=j&amp;q=microphone&amp;source=images&amp;cd=&amp;cad=rja&amp;docid=sXl4E9BSfc1l9M&amp;tbnid=tCyG1snzYSObKM:&amp;ved=0CAUQjRw&amp;url=http://www.videomaker.com/article/15346-microphone-buyers-guide&amp;ei=4B2NUfMJhr_KAevEgcAD&amp;bvm=bv.46340616,d.aWc&amp;psig=AFQjCNGppIxXraDY-75EgkMChmi71rpODQ&amp;ust=1368289105955980" TargetMode="External"/><Relationship Id="rId3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20" Type="http://schemas.openxmlformats.org/officeDocument/2006/relationships/hyperlink" Target="http://www.yahoosportsradio.com/tag/dan-wetzel/" TargetMode="External"/><Relationship Id="rId21" Type="http://schemas.openxmlformats.org/officeDocument/2006/relationships/image" Target="../media/image28.jpeg"/><Relationship Id="rId10" Type="http://schemas.openxmlformats.org/officeDocument/2006/relationships/image" Target="../media/image27.jpeg"/><Relationship Id="rId11" Type="http://schemas.openxmlformats.org/officeDocument/2006/relationships/hyperlink" Target="http://www.yahoosportsradio.com/tag/adrian-wojnarowski/" TargetMode="External"/><Relationship Id="rId12" Type="http://schemas.openxmlformats.org/officeDocument/2006/relationships/hyperlink" Target="http://www.yahoosportsradio.com/tag/brad-evans/" TargetMode="External"/><Relationship Id="rId13" Type="http://schemas.openxmlformats.org/officeDocument/2006/relationships/hyperlink" Target="http://www.yahoosportsradio.com/tag/jason-cole/" TargetMode="External"/><Relationship Id="rId14" Type="http://schemas.openxmlformats.org/officeDocument/2006/relationships/hyperlink" Target="http://www.yahoosportsradio.com/tag/jeff-passan/" TargetMode="External"/><Relationship Id="rId15" Type="http://schemas.openxmlformats.org/officeDocument/2006/relationships/hyperlink" Target="http://www.yahoosportsradio.com/tag/kevin-iole/" TargetMode="External"/><Relationship Id="rId16" Type="http://schemas.openxmlformats.org/officeDocument/2006/relationships/hyperlink" Target="http://www.yahoosportsradio.com/tag/martin-rogers/" TargetMode="External"/><Relationship Id="rId17" Type="http://schemas.openxmlformats.org/officeDocument/2006/relationships/hyperlink" Target="http://www.yahoosportsradio.com/tag/mike-silver/" TargetMode="External"/><Relationship Id="rId18" Type="http://schemas.openxmlformats.org/officeDocument/2006/relationships/hyperlink" Target="http://www.yahoosportsradio.com/category/shows/pat-forde/" TargetMode="External"/><Relationship Id="rId19" Type="http://schemas.openxmlformats.org/officeDocument/2006/relationships/hyperlink" Target="http://www.yahoosportsradio.com/tag/tim-brown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Gow</a:t>
            </a: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Media</a:t>
            </a: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5353 West Alabama, Suite 415</a:t>
            </a: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Houston, TX 77056</a:t>
            </a: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(713) 479-5300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19200" y="3048000"/>
            <a:ext cx="4492256" cy="965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6508"/>
          <a:stretch>
            <a:fillRect/>
          </a:stretch>
        </p:blipFill>
        <p:spPr>
          <a:xfrm>
            <a:off x="1719767" y="8458200"/>
            <a:ext cx="3643522" cy="397766"/>
          </a:xfrm>
          <a:prstGeom prst="rect">
            <a:avLst/>
          </a:prstGeom>
        </p:spPr>
      </p:pic>
      <p:pic>
        <p:nvPicPr>
          <p:cNvPr id="7" name="Picture 6" descr="G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5005" y="7315200"/>
            <a:ext cx="73119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84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909113"/>
            <a:ext cx="1426115" cy="21433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25682" y="838200"/>
            <a:ext cx="4405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RICK HORROW</a:t>
            </a:r>
          </a:p>
          <a:p>
            <a:pPr algn="r"/>
            <a:r>
              <a:rPr lang="en-US" dirty="0">
                <a:latin typeface="Arial" pitchFamily="34" charset="0"/>
                <a:cs typeface="Arial" pitchFamily="34" charset="0"/>
              </a:rPr>
              <a:t>The Sports Professor</a:t>
            </a:r>
          </a:p>
          <a:p>
            <a:pPr algn="r"/>
            <a:endParaRPr lang="en-US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Wednesdays  8P – 10P EST</a:t>
            </a: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Sundays  7A-9A EST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3028" y="3505200"/>
            <a:ext cx="6248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Rick is a leading expert in the world of sports    business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As CEO of Horrow Sports Ventures developed over    $13 billion in sports and of infrastructure projects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Visiting expert on sports law at the Harvard Law    School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In addition to radio, Rick hosts the weekly “Beyond    the Scoreboard” show on Bloomberg TV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Weekly appearance on your local shows available for local sponsorships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Recorded and available to air over the weekend to fit your lineup needs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028" y="152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  <a:cs typeface="Arial" pitchFamily="34" charset="0"/>
              </a:rPr>
              <a:t>Weekly Shows</a:t>
            </a:r>
            <a:r>
              <a:rPr lang="en-US" sz="2000" dirty="0" smtClean="0">
                <a:latin typeface="Arial Rounded MT Bold" pitchFamily="34" charset="0"/>
                <a:cs typeface="Arial" pitchFamily="34" charset="0"/>
              </a:rPr>
              <a:t>:</a:t>
            </a:r>
            <a:endParaRPr lang="en-US" sz="2000" dirty="0">
              <a:latin typeface="Arial Rounded MT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12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06436" y="1137047"/>
            <a:ext cx="38515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THE GOLF HOUR with CHARLIE EPPS</a:t>
            </a:r>
            <a:endParaRPr lang="en-US" sz="2800" b="1" dirty="0">
              <a:latin typeface="Arial Rounded MT Bold" pitchFamily="34" charset="0"/>
              <a:cs typeface="MV Boli" pitchFamily="2" charset="0"/>
            </a:endParaRPr>
          </a:p>
          <a:p>
            <a:pPr algn="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Saturdays 9A–10A EST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3505200"/>
            <a:ext cx="6400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Charlie Epps is swing coach for Angel Cabrera, 2007 US Open and 2009 Masters champion – runner up in Masters in 2013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Golf is a multi-billion dollar industry that reaches    young and old with disposable income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Charlie attends every PGA Major and over 20    additional tournaments each year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Available for interviews on your local shows to    preview any PGA event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Segments on golf technology and the latest gear    available for local advertiser tie ins</a:t>
            </a:r>
          </a:p>
          <a:p>
            <a:pPr>
              <a:buClr>
                <a:srgbClr val="7030A0"/>
              </a:buClr>
              <a:buSzPct val="125000"/>
            </a:pPr>
            <a:endParaRPr lang="en-US" sz="2000" dirty="0" smtClean="0">
              <a:latin typeface="Arial Rounded MT Bold" pitchFamily="34" charset="0"/>
              <a:ea typeface="Adobe Gothic Std B" pitchFamily="34" charset="-128"/>
              <a:cs typeface="MV Bol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286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  <a:cs typeface="Arial" pitchFamily="34" charset="0"/>
              </a:rPr>
              <a:t>Weekly Shows</a:t>
            </a:r>
            <a:r>
              <a:rPr lang="en-US" sz="2000" dirty="0" smtClean="0">
                <a:latin typeface="Arial Rounded MT Bold" pitchFamily="34" charset="0"/>
                <a:cs typeface="Arial" pitchFamily="34" charset="0"/>
              </a:rPr>
              <a:t>:</a:t>
            </a:r>
            <a:endParaRPr lang="en-US" sz="2000" dirty="0"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/>
          <a:srcRect r="53573"/>
          <a:stretch>
            <a:fillRect/>
          </a:stretch>
        </p:blipFill>
        <p:spPr bwMode="auto">
          <a:xfrm>
            <a:off x="762000" y="841315"/>
            <a:ext cx="1752600" cy="2511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12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6365" y="914400"/>
            <a:ext cx="1534836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4344" y="751113"/>
            <a:ext cx="40477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Rounded MT Bold" pitchFamily="34" charset="0"/>
                <a:cs typeface="MV Boli" pitchFamily="2" charset="0"/>
              </a:rPr>
              <a:t>Mouthpiece Boxing</a:t>
            </a:r>
          </a:p>
          <a:p>
            <a:pPr algn="r"/>
            <a:r>
              <a:rPr lang="en-US" dirty="0" smtClean="0">
                <a:latin typeface="Arial Rounded MT Bold" pitchFamily="34" charset="0"/>
                <a:cs typeface="MV Boli" pitchFamily="2" charset="0"/>
              </a:rPr>
              <a:t>with Anthony Pepe &amp; Ron Borges</a:t>
            </a:r>
          </a:p>
          <a:p>
            <a:pPr algn="r"/>
            <a:endParaRPr lang="en-US" dirty="0" smtClean="0">
              <a:latin typeface="Arial Rounded MT Bold" pitchFamily="34" charset="0"/>
              <a:cs typeface="MV Boli" pitchFamily="2" charset="0"/>
            </a:endParaRPr>
          </a:p>
          <a:p>
            <a:pPr algn="r"/>
            <a:r>
              <a:rPr lang="en-US" dirty="0" smtClean="0">
                <a:latin typeface="Arial Rounded MT Bold" pitchFamily="34" charset="0"/>
                <a:cs typeface="MV Boli" pitchFamily="2" charset="0"/>
              </a:rPr>
              <a:t>Fridays 10P- 11P EST</a:t>
            </a:r>
            <a:endParaRPr lang="en-US" dirty="0">
              <a:latin typeface="Arial Rounded MT Bold" pitchFamily="34" charset="0"/>
              <a:cs typeface="MV Boli" pitchFamily="2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" y="6096000"/>
            <a:ext cx="2026516" cy="26997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23014" y="3120548"/>
            <a:ext cx="1851682" cy="24680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52400" y="3200400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sz="1600" dirty="0" smtClean="0">
                <a:latin typeface="Arial Rounded MT Bold" pitchFamily="34" charset="0"/>
              </a:rPr>
              <a:t>Anthony </a:t>
            </a:r>
            <a:r>
              <a:rPr lang="en-US" sz="1600" dirty="0" err="1" smtClean="0">
                <a:latin typeface="Arial Rounded MT Bold" pitchFamily="34" charset="0"/>
              </a:rPr>
              <a:t>Pepe</a:t>
            </a:r>
            <a:r>
              <a:rPr lang="en-US" sz="1600" dirty="0" smtClean="0">
                <a:latin typeface="Arial Rounded MT Bold" pitchFamily="34" charset="0"/>
              </a:rPr>
              <a:t> brought Mouthpiece Boxing to YSR from   our Boston affiliate WUFC,   making a once local program a   national show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sz="1600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sz="1600" dirty="0" smtClean="0">
                <a:latin typeface="Arial Rounded MT Bold" pitchFamily="34" charset="0"/>
              </a:rPr>
              <a:t>Mouthpiece Boxing covers       championship fights from </a:t>
            </a:r>
            <a:br>
              <a:rPr lang="en-US" sz="1600" dirty="0" smtClean="0">
                <a:latin typeface="Arial Rounded MT Bold" pitchFamily="34" charset="0"/>
              </a:rPr>
            </a:br>
            <a:r>
              <a:rPr lang="en-US" sz="1600" dirty="0" smtClean="0">
                <a:latin typeface="Arial Rounded MT Bold" pitchFamily="34" charset="0"/>
              </a:rPr>
              <a:t>Las   Vegas to Atlantic City </a:t>
            </a:r>
            <a:br>
              <a:rPr lang="en-US" sz="1600" dirty="0" smtClean="0">
                <a:latin typeface="Arial Rounded MT Bold" pitchFamily="34" charset="0"/>
              </a:rPr>
            </a:br>
            <a:r>
              <a:rPr lang="en-US" sz="1600" dirty="0" smtClean="0">
                <a:latin typeface="Arial Rounded MT Bold" pitchFamily="34" charset="0"/>
              </a:rPr>
              <a:t>to California and Florida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6248399"/>
            <a:ext cx="396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sz="1600" dirty="0" smtClean="0">
                <a:latin typeface="Arial Rounded MT Bold" pitchFamily="34" charset="0"/>
              </a:rPr>
              <a:t>Ron Borges has been a fixture in Boston for over 30 years and    currently writes for the Boston    Herald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sz="1600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sz="1600" dirty="0" smtClean="0">
                <a:latin typeface="Arial Rounded MT Bold" pitchFamily="34" charset="0"/>
              </a:rPr>
              <a:t>From </a:t>
            </a:r>
            <a:r>
              <a:rPr lang="en-US" sz="1600" dirty="0" err="1" smtClean="0">
                <a:latin typeface="Arial Rounded MT Bold" pitchFamily="34" charset="0"/>
              </a:rPr>
              <a:t>Mayweather</a:t>
            </a:r>
            <a:r>
              <a:rPr lang="en-US" sz="1600" dirty="0" smtClean="0">
                <a:latin typeface="Arial Rounded MT Bold" pitchFamily="34" charset="0"/>
              </a:rPr>
              <a:t> to De La Hoya to the legends of the boxing world, Mouthpiece Boxing has it all</a:t>
            </a: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74171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  <a:cs typeface="Arial" pitchFamily="34" charset="0"/>
              </a:rPr>
              <a:t>Weekly Shows</a:t>
            </a:r>
            <a:r>
              <a:rPr lang="en-US" sz="2000" dirty="0" smtClean="0">
                <a:latin typeface="Arial Rounded MT Bold" pitchFamily="34" charset="0"/>
                <a:cs typeface="Arial" pitchFamily="34" charset="0"/>
              </a:rPr>
              <a:t>:</a:t>
            </a:r>
            <a:endParaRPr lang="en-US" sz="2000" dirty="0">
              <a:latin typeface="Arial Rounded MT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139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1368" y="953989"/>
            <a:ext cx="4405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Custom Sports Updates</a:t>
            </a: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Localized for your Market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3028" y="3505200"/>
            <a:ext cx="6248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Our “Sports Flash” product provides daily sports updates, customized for your market and station;</a:t>
            </a:r>
          </a:p>
          <a:p>
            <a:pPr>
              <a:buClr>
                <a:srgbClr val="7030A0"/>
              </a:buClr>
              <a:buSzPct val="120000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Includes “tags/ids” for your station – listeners assume it is a local station employee providing the updates;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Normal load is three per morning drive, weekdays;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Great opportunity to enhance local programming;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Highly saleable feature</a:t>
            </a:r>
            <a:r>
              <a:rPr lang="en-US" dirty="0" smtClean="0">
                <a:latin typeface="Arial Rounded MT Bold" pitchFamily="34" charset="0"/>
              </a:rPr>
              <a:t>.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Great opportunity for cross promotion for your station</a:t>
            </a:r>
            <a:endParaRPr lang="en-US" dirty="0" smtClean="0">
              <a:latin typeface="Arial Rounded MT Bold" pitchFamily="34" charset="0"/>
            </a:endParaRPr>
          </a:p>
        </p:txBody>
      </p:sp>
      <p:pic>
        <p:nvPicPr>
          <p:cNvPr id="1028" name="Picture 4" descr="http://static.videomaker.com/sites/videomaker.com/files/styles/vm_image_token_lightbox/public/articles/15346/306-F21-microphone-close-up.jpg?itok=yRww9E1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4722"/>
            <a:ext cx="2158340" cy="19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90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572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Affiliate Programs</a:t>
            </a:r>
            <a:endParaRPr lang="en-US" sz="2800" b="1" dirty="0">
              <a:latin typeface="Arial Rounded MT Bold" pitchFamily="34" charset="0"/>
              <a:cs typeface="MV Boli" pitchFamily="2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81000" y="1436919"/>
            <a:ext cx="5334000" cy="381000"/>
          </a:xfrm>
        </p:spPr>
        <p:txBody>
          <a:bodyPr>
            <a:normAutofit lnSpcReduction="10000"/>
          </a:bodyPr>
          <a:lstStyle/>
          <a:p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Available to All Affiliates</a:t>
            </a:r>
            <a:r>
              <a:rPr lang="en-US" u="sng" dirty="0" smtClean="0"/>
              <a:t>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" y="1970318"/>
            <a:ext cx="529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great menu of on-air shows/content;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new digital module of content for your site;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Call-ins to local shows from some show hosts;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Updates on new shows, specialty programs.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457200" y="4463144"/>
            <a:ext cx="53340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Our “Platinum 5,000” Program: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186" y="5029199"/>
            <a:ext cx="612321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Daily, custom, play-by-play for your market;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Weekly call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-ins to local shows from Yahoo’s “big three”;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Geo-targeted banner ads promotion your station;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At least one market visit per year by talent;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Participate in cross-selling programs for new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revenue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1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261" t="1853"/>
          <a:stretch>
            <a:fillRect/>
          </a:stretch>
        </p:blipFill>
        <p:spPr>
          <a:xfrm>
            <a:off x="260259" y="1447800"/>
            <a:ext cx="3249092" cy="2607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800" y="4724400"/>
            <a:ext cx="3237208" cy="2057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43000" y="381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MV Boli" pitchFamily="2" charset="0"/>
              </a:rPr>
              <a:t>ON THE ROAD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MV Boli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1458686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Full coverage of the   NFL Draft from NYC 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Reports from  team   facilities across the country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Expert analysis of   each pick as they  happened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46482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Over 40 hours of   coverage from Super   Bowl XLVII in New   Orleans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Live reaction and from the Baltimore Ravens locker room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73152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Yahoo Sports and Yahoo Sports Radio are at every major sporting event from the Kentucky Derby to the MLB All Star Game to the Stanley Cup Finals… and </a:t>
            </a:r>
            <a:r>
              <a:rPr lang="en-US" i="1" dirty="0" smtClean="0">
                <a:latin typeface="Arial Rounded MT Bold" pitchFamily="34" charset="0"/>
              </a:rPr>
              <a:t>your</a:t>
            </a:r>
            <a:r>
              <a:rPr lang="en-US" dirty="0" smtClean="0">
                <a:latin typeface="Arial Rounded MT Bold" pitchFamily="34" charset="0"/>
              </a:rPr>
              <a:t> station can be part of the excitement.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31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http://0.tqn.com/d/geography/1/0/9/H/us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09" y="1371600"/>
            <a:ext cx="6866109" cy="553402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810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Rounded MT Bold" pitchFamily="34" charset="0"/>
                <a:cs typeface="MV Boli" pitchFamily="2" charset="0"/>
              </a:rPr>
              <a:t>A TRULY NATIONAL LINEUP</a:t>
            </a:r>
            <a:endParaRPr lang="en-US" sz="3200" b="1" dirty="0">
              <a:latin typeface="Arial Rounded MT Bold" pitchFamily="34" charset="0"/>
              <a:cs typeface="MV Bol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383" y="7413171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  <a:cs typeface="Arial" pitchFamily="34" charset="0"/>
              </a:rPr>
              <a:t>During a 24/7 schedule, our lineup originates from al parts of the country – ensuring no geographical bias!</a:t>
            </a:r>
            <a:endParaRPr lang="en-US" dirty="0"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6" y="4471517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0" y="5288715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1906" y="500092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Los Angeles </a:t>
            </a:r>
            <a:r>
              <a:rPr lang="en-US" sz="1200" dirty="0" smtClean="0"/>
              <a:t>– Travis Rodgers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5867400"/>
            <a:ext cx="127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Houston</a:t>
            </a:r>
            <a:r>
              <a:rPr lang="en-US" sz="1200" dirty="0" smtClean="0"/>
              <a:t> – John Harris;  Terry Ford;</a:t>
            </a:r>
          </a:p>
          <a:p>
            <a:r>
              <a:rPr lang="en-US" sz="1200" dirty="0" err="1" smtClean="0"/>
              <a:t>Benway</a:t>
            </a:r>
            <a:r>
              <a:rPr lang="en-US" sz="1200" dirty="0" smtClean="0"/>
              <a:t>/Gwinn</a:t>
            </a:r>
          </a:p>
          <a:p>
            <a:endParaRPr lang="en-US" sz="1200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4114" y="3874294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962650" y="4250358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Washington -  </a:t>
            </a:r>
            <a:r>
              <a:rPr lang="en-US" sz="1200" dirty="0" smtClean="0"/>
              <a:t>Steve </a:t>
            </a:r>
            <a:r>
              <a:rPr lang="en-US" sz="1200" dirty="0" err="1" smtClean="0"/>
              <a:t>Czaban</a:t>
            </a:r>
            <a:endParaRPr lang="en-US" sz="1200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9397" y="3407601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857500" y="298338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Des Moines -- </a:t>
            </a:r>
            <a:r>
              <a:rPr lang="en-US" sz="1200" dirty="0" smtClean="0"/>
              <a:t> Marty Tirrell</a:t>
            </a:r>
            <a:endParaRPr lang="en-US" sz="1200" dirty="0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5988" y="2973710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350335" y="2233954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Boston --  </a:t>
            </a:r>
            <a:r>
              <a:rPr lang="en-US" sz="1200" dirty="0" smtClean="0"/>
              <a:t>Bob Ryan, </a:t>
            </a:r>
          </a:p>
          <a:p>
            <a:r>
              <a:rPr lang="en-US" sz="1200" dirty="0" smtClean="0"/>
              <a:t>Boxing</a:t>
            </a:r>
            <a:endParaRPr lang="en-US" sz="1200" dirty="0"/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4092195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126706" y="3729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Lexington  </a:t>
            </a:r>
            <a:r>
              <a:rPr lang="en-US" sz="1200" dirty="0" smtClean="0"/>
              <a:t>– Pat Forde</a:t>
            </a:r>
            <a:endParaRPr lang="en-US" sz="1200" dirty="0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1044" y="3038348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267200" y="2233954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Detroit –</a:t>
            </a:r>
            <a:r>
              <a:rPr lang="en-US" sz="1200" dirty="0" smtClean="0"/>
              <a:t>Dan Wetzel</a:t>
            </a:r>
            <a:endParaRPr lang="en-US" sz="1200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1016" y="5693386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5791200" y="587343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Miami </a:t>
            </a:r>
            <a:r>
              <a:rPr lang="en-US" sz="1200" dirty="0" smtClean="0"/>
              <a:t>– Rick </a:t>
            </a:r>
            <a:r>
              <a:rPr lang="en-US" sz="1200" dirty="0" err="1" smtClean="0"/>
              <a:t>Horrow</a:t>
            </a:r>
            <a:endParaRPr lang="en-US" sz="12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4233053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28612" y="3734152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Santa Monica – </a:t>
            </a:r>
            <a:r>
              <a:rPr lang="en-US" sz="1200" dirty="0" smtClean="0"/>
              <a:t>Yahoo Sports</a:t>
            </a:r>
            <a:endParaRPr lang="en-US" sz="1200" dirty="0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5188" y="5529221"/>
            <a:ext cx="481012" cy="4810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2209800" y="582119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Austin –</a:t>
            </a:r>
            <a:r>
              <a:rPr lang="en-US" sz="1200" dirty="0" smtClean="0"/>
              <a:t> Geoff Ketchum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3809" y="2285999"/>
            <a:ext cx="58674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David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Gow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CEO		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713-479-5302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Craig Larson, COO &amp; Program Director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713-479-5373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Chris Morales, Head of Creative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818-585-3321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Josh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Vexler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Director of Affiliate Relations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713-479-5358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Alex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Baquiran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Affiliate Relations &amp; Director of Web Content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713-479-5334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Benjamin Hamel, Affiliate Relations &amp; Business Analyst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713-479-5375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Brandon Strange, VP of New Media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713-479-5375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Laura Beavers, Controller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713-479-5330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524000"/>
            <a:ext cx="391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MANAGEMENT TEAM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462868"/>
            <a:ext cx="4648200" cy="6801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16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14400" y="2438400"/>
            <a:ext cx="5372100" cy="5943600"/>
          </a:xfrm>
        </p:spPr>
        <p:txBody>
          <a:bodyPr>
            <a:normAutofit fontScale="85000" lnSpcReduction="10000"/>
          </a:bodyPr>
          <a:lstStyle/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Introduction				3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Our 24/7 Lineup				4</a:t>
            </a: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Top of the Lineup: Steve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Czaban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5</a:t>
            </a: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Y! Sports Experts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6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Testimonials				7</a:t>
            </a:r>
          </a:p>
          <a:p>
            <a:pPr algn="l">
              <a:buNone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Our Specialty Weekly Shows       	       8 – 12</a:t>
            </a:r>
          </a:p>
          <a:p>
            <a:pPr marL="468313" lvl="1" indent="-344488">
              <a:buFont typeface="+mj-lt"/>
              <a:buAutoNum type="alphaLcParenR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Wetzel to Forde</a:t>
            </a:r>
          </a:p>
          <a:p>
            <a:pPr marL="468313" lvl="1" indent="-344488">
              <a:buFont typeface="+mj-lt"/>
              <a:buAutoNum type="alphaLcParenR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Fantasy Freaks</a:t>
            </a:r>
          </a:p>
          <a:p>
            <a:pPr marL="468313" lvl="1" indent="-344488">
              <a:buFont typeface="+mj-lt"/>
              <a:buAutoNum type="alphaLcParenR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Rick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Horrow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8313" lvl="1" indent="-344488">
              <a:buFont typeface="+mj-lt"/>
              <a:buAutoNum type="alphaLcParenR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Charlie Epps Golf Hour</a:t>
            </a:r>
          </a:p>
          <a:p>
            <a:pPr marL="468313" lvl="1" indent="-344488">
              <a:buFont typeface="+mj-lt"/>
              <a:buAutoNum type="alphaLcParenR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Mouthpiece Boxing</a:t>
            </a:r>
          </a:p>
          <a:p>
            <a:pPr algn="l">
              <a:buNone/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Affiliate Programs		            13</a:t>
            </a: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The Road			            14</a:t>
            </a:r>
          </a:p>
          <a:p>
            <a:pPr algn="l"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Contacts	            			            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28600" y="1143000"/>
            <a:ext cx="6343650" cy="1066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Table of Contents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457200"/>
            <a:ext cx="4505325" cy="5556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91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90600"/>
            <a:ext cx="6213763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Thank you for your interest in Yahoo! Sports Radio. Yahoo! Sport Radio is the product of a deep partnership between Yahoo! Sports and </a:t>
            </a:r>
            <a:r>
              <a:rPr lang="en-US" sz="1400" dirty="0" err="1" smtClean="0"/>
              <a:t>Gow</a:t>
            </a:r>
            <a:r>
              <a:rPr lang="en-US" sz="1400" dirty="0" smtClean="0"/>
              <a:t> Media.  We believe we stand apart from other sports radio networks for two primary reasons: (1) Content and (2) Collaboration.   </a:t>
            </a:r>
          </a:p>
          <a:p>
            <a:endParaRPr lang="en-US" sz="1400" dirty="0" smtClean="0"/>
          </a:p>
          <a:p>
            <a:pPr marL="228600" indent="-228600">
              <a:buAutoNum type="arabicPeriod"/>
            </a:pPr>
            <a:r>
              <a:rPr lang="en-US" sz="1400" b="1" u="sng" dirty="0" smtClean="0"/>
              <a:t>Content:</a:t>
            </a:r>
            <a:r>
              <a:rPr lang="en-US" sz="1400" b="1" dirty="0" smtClean="0"/>
              <a:t>  </a:t>
            </a:r>
            <a:r>
              <a:rPr lang="en-US" sz="1400" dirty="0" smtClean="0"/>
              <a:t>In the following pages you will see the compelling team of sports experts that forms our network.  Our on-air cast starts with Steve </a:t>
            </a:r>
            <a:r>
              <a:rPr lang="en-US" sz="1400" dirty="0" err="1" smtClean="0"/>
              <a:t>Czaban</a:t>
            </a:r>
            <a:r>
              <a:rPr lang="en-US" sz="1400" dirty="0" smtClean="0"/>
              <a:t>, and includes Marty </a:t>
            </a:r>
            <a:r>
              <a:rPr lang="en-US" sz="1400" dirty="0" err="1" smtClean="0"/>
              <a:t>Tirrell</a:t>
            </a:r>
            <a:r>
              <a:rPr lang="en-US" sz="1400" dirty="0" smtClean="0"/>
              <a:t> and Bob Ryan, Travis Rodgers, etc.  We also get consistent contributions from the team at Yahoo! Sports, including Dan Wetzel, Pat Forde, Michael Silver, Adrian </a:t>
            </a:r>
            <a:r>
              <a:rPr lang="en-US" sz="1400" dirty="0" err="1" smtClean="0"/>
              <a:t>Wojnarowski</a:t>
            </a:r>
            <a:r>
              <a:rPr lang="en-US" sz="1400" dirty="0" smtClean="0"/>
              <a:t> and many more.   Simply, the combination of the team at </a:t>
            </a:r>
            <a:r>
              <a:rPr lang="en-US" sz="1400" dirty="0" err="1" smtClean="0"/>
              <a:t>Gow</a:t>
            </a:r>
            <a:r>
              <a:rPr lang="en-US" sz="1400" dirty="0" smtClean="0"/>
              <a:t> Media with the Yahoo! Sports experts </a:t>
            </a:r>
            <a:r>
              <a:rPr lang="en-US" sz="1400" b="1" i="1" dirty="0" smtClean="0"/>
              <a:t>creates the strongest pool of content in the industry.  </a:t>
            </a:r>
          </a:p>
          <a:p>
            <a:pPr marL="228600" indent="-228600">
              <a:buAutoNum type="arabicPeriod"/>
            </a:pPr>
            <a:endParaRPr lang="en-US" sz="1400" dirty="0" smtClean="0"/>
          </a:p>
          <a:p>
            <a:pPr marL="228600" indent="-228600">
              <a:buAutoNum type="arabicPeriod"/>
            </a:pPr>
            <a:r>
              <a:rPr lang="en-US" sz="1400" b="1" u="sng" dirty="0" smtClean="0"/>
              <a:t>Collaboration:</a:t>
            </a:r>
            <a:r>
              <a:rPr lang="en-US" sz="1400" b="1" dirty="0" smtClean="0"/>
              <a:t> </a:t>
            </a:r>
            <a:r>
              <a:rPr lang="en-US" sz="1400" dirty="0" smtClean="0"/>
              <a:t>We are continuing to identify and roll out new initiatives for our affiliates.  Some of our latest additions include a new digital offering to enhance your web site, and an increased number of shows available via recording (e.g., </a:t>
            </a:r>
            <a:r>
              <a:rPr lang="en-US" sz="1400" dirty="0" err="1" smtClean="0"/>
              <a:t>Czaban</a:t>
            </a:r>
            <a:r>
              <a:rPr lang="en-US" sz="1400" dirty="0" smtClean="0"/>
              <a:t>, Wetzel/Forde, others) – which enables you to air a particular show within your local schedule.  Also, I encourage you to inquire about our elite “Platinum 5000” program for top affiliates.   This program, offered to a limited number of affiliates, provides a wide-ranging set of high value services, including special call-ins, marketing events and revenue-generation.   </a:t>
            </a:r>
          </a:p>
          <a:p>
            <a:endParaRPr lang="en-US" sz="1400" dirty="0" smtClean="0"/>
          </a:p>
          <a:p>
            <a:r>
              <a:rPr lang="en-US" sz="1400" dirty="0" smtClean="0"/>
              <a:t>Finally, I can promise you this: you will find our team to be the most supportive, committed and collaborative group in the industry.  We are not in the business of “forcing clearances”; we are in the business of working with you to find the right formula to support your station’s success.  We have a great brand, a strong team of resources, and the commitment to be a great network partner. </a:t>
            </a:r>
          </a:p>
          <a:p>
            <a:endParaRPr lang="en-US" sz="1400" dirty="0" smtClean="0"/>
          </a:p>
          <a:p>
            <a:r>
              <a:rPr lang="en-US" sz="1400" dirty="0" smtClean="0"/>
              <a:t>Regards, </a:t>
            </a:r>
          </a:p>
          <a:p>
            <a:r>
              <a:rPr lang="en-US" sz="1400" dirty="0" smtClean="0"/>
              <a:t> </a:t>
            </a:r>
          </a:p>
          <a:p>
            <a:r>
              <a:rPr lang="en-US" sz="1400" dirty="0" smtClean="0"/>
              <a:t>David </a:t>
            </a:r>
            <a:r>
              <a:rPr lang="en-US" sz="1400" dirty="0" err="1" smtClean="0"/>
              <a:t>Gow</a:t>
            </a:r>
            <a:endParaRPr lang="en-US" sz="1400" dirty="0" smtClean="0"/>
          </a:p>
          <a:p>
            <a:r>
              <a:rPr lang="en-US" sz="1400" dirty="0" smtClean="0"/>
              <a:t>Chief Executive Officer</a:t>
            </a:r>
          </a:p>
          <a:p>
            <a:r>
              <a:rPr lang="en-US" sz="1400" dirty="0" smtClean="0"/>
              <a:t>Yahoo! Sports Radio</a:t>
            </a:r>
          </a:p>
          <a:p>
            <a:r>
              <a:rPr lang="en-US" sz="1400" dirty="0" err="1" smtClean="0"/>
              <a:t>Gow</a:t>
            </a:r>
            <a:r>
              <a:rPr lang="en-US" sz="1400" dirty="0" smtClean="0"/>
              <a:t> Media</a:t>
            </a:r>
          </a:p>
          <a:p>
            <a:endParaRPr lang="en-US" sz="1400" dirty="0"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0" y="7010400"/>
            <a:ext cx="1447800" cy="18815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52400"/>
            <a:ext cx="4648200" cy="6318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74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" y="3581400"/>
            <a:ext cx="904821" cy="971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95400" y="3581400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Travis Rodgers Now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12:00 PM – 2:00 PM EST</a:t>
            </a:r>
            <a:endParaRPr lang="en-US" sz="1200" dirty="0"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76400" y="2362200"/>
            <a:ext cx="838200" cy="935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43200" y="2362200"/>
            <a:ext cx="798481" cy="935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57600" y="2362200"/>
            <a:ext cx="2052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Calling All Sports w/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Marty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</a:rPr>
              <a:t>Tirrell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 &amp; Bob Ryan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10:00 AM – 12:00 PM EST</a:t>
            </a:r>
            <a:endParaRPr lang="en-US" sz="1200" dirty="0"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26512" y="3581400"/>
            <a:ext cx="891759" cy="971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804233" y="3581400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The War Room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w/ John Harris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2:00 PM – 4:00 PM EST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" y="6172200"/>
            <a:ext cx="932155" cy="10350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295400" y="6172200"/>
            <a:ext cx="2209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The Final Score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w/ Bryan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</a:rPr>
              <a:t>Benway</a:t>
            </a:r>
            <a:endParaRPr lang="en-US" sz="1200" dirty="0" smtClean="0">
              <a:latin typeface="Arial Rounded MT Bold" pitchFamily="34" charset="0"/>
              <a:cs typeface="Times New Roman" pitchFamily="18" charset="0"/>
            </a:endParaRP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10:00 PM – 1:00 AM EST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33800" y="6172200"/>
            <a:ext cx="884471" cy="10488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82304" y="6172200"/>
            <a:ext cx="1877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The Third Shift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w/ Terry Ford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1:00 AM – 6:00 AM 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" y="4880963"/>
            <a:ext cx="906320" cy="9864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295400" y="4880963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Hit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</a:rPr>
              <a:t>Em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 Up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w/ Geoff Ketchum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4:00 PM – 8:00 PM EST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09800" y="1143000"/>
            <a:ext cx="859536" cy="917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3200400" y="1143000"/>
            <a:ext cx="197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The Steve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</a:rPr>
              <a:t>Czaban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 Show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Monday – Friday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6:00 A.M. – 10:00  A.M.</a:t>
            </a:r>
            <a:endParaRPr lang="en-US" sz="1200" dirty="0"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9456" y="7696200"/>
            <a:ext cx="6546143" cy="1447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048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itchFamily="34" charset="0"/>
                <a:cs typeface="Times New Roman" pitchFamily="18" charset="0"/>
              </a:rPr>
              <a:t>OUR STARTING LINEUP</a:t>
            </a:r>
            <a:endParaRPr lang="en-US" sz="2800" dirty="0"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13851" y="4880963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Wetzel to Forde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Thursdays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8:00 PM – 10:00 PM ET</a:t>
            </a:r>
          </a:p>
        </p:txBody>
      </p:sp>
      <p:pic>
        <p:nvPicPr>
          <p:cNvPr id="27" name="Picture 26" descr="wtf raw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56299" y="4880963"/>
            <a:ext cx="1361972" cy="9079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52400" dist="88900" dir="4380000" algn="ctr" rotWithShape="0">
              <a:schemeClr val="tx1">
                <a:lumMod val="50000"/>
                <a:lumOff val="50000"/>
              </a:schemeClr>
            </a:outerShdw>
          </a:effectLst>
        </p:spPr>
      </p:pic>
      <p:cxnSp>
        <p:nvCxnSpPr>
          <p:cNvPr id="25" name="Straight Arrow Connector 24"/>
          <p:cNvCxnSpPr>
            <a:stCxn id="21" idx="3"/>
          </p:cNvCxnSpPr>
          <p:nvPr/>
        </p:nvCxnSpPr>
        <p:spPr>
          <a:xfrm flipV="1">
            <a:off x="5173632" y="1466165"/>
            <a:ext cx="536133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15000" y="12954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See next page</a:t>
            </a:r>
            <a:endParaRPr lang="en-US" sz="1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1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28600" y="457200"/>
            <a:ext cx="6858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STEVE CZABAN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Monday – Friday</a:t>
            </a:r>
          </a:p>
          <a:p>
            <a:pPr algn="r"/>
            <a:r>
              <a:rPr lang="en-US" sz="2400" dirty="0" smtClean="0">
                <a:latin typeface="Arial" pitchFamily="34" charset="0"/>
                <a:cs typeface="Arial" pitchFamily="34" charset="0"/>
              </a:rPr>
              <a:t>6a-10a ET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zaban_st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2214909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429000"/>
            <a:ext cx="64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Proven ratings winner in markets like Houston, Milwaukee, and Washington DC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Long history of brand loyalty that extends to listeners’ buying habits (e.g. – 5 Hour Energy)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Available for advertiser endorsement on a client by client basis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Track record of successful market appearances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Customized promos available for your market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Daily and weekly features available for local    sponsorship (e.g. – Daily </a:t>
            </a:r>
            <a:r>
              <a:rPr lang="en-US" dirty="0" err="1" smtClean="0">
                <a:latin typeface="Arial Rounded MT Bold" pitchFamily="34" charset="0"/>
              </a:rPr>
              <a:t>Czabe</a:t>
            </a:r>
            <a:r>
              <a:rPr lang="en-US" dirty="0" smtClean="0">
                <a:latin typeface="Arial Rounded MT Bold" pitchFamily="34" charset="0"/>
              </a:rPr>
              <a:t> and </a:t>
            </a:r>
            <a:r>
              <a:rPr lang="en-US" dirty="0" err="1" smtClean="0">
                <a:latin typeface="Arial Rounded MT Bold" pitchFamily="34" charset="0"/>
              </a:rPr>
              <a:t>SuperFriends</a:t>
            </a:r>
            <a:r>
              <a:rPr lang="en-US" dirty="0" smtClean="0">
                <a:latin typeface="Arial Rounded MT Bold" pitchFamily="34" charset="0"/>
              </a:rPr>
              <a:t>)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09006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Wake up your market with the best morning drive sports talk show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01" y="304800"/>
            <a:ext cx="6172200" cy="9144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 Rounded MT Bold" pitchFamily="34" charset="0"/>
                <a:cs typeface="Times New Roman" pitchFamily="18" charset="0"/>
              </a:rPr>
              <a:t>Yahoo! Sports Experts</a:t>
            </a:r>
            <a:endParaRPr lang="en-US" sz="2800" b="1" dirty="0"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7974" y="1371600"/>
            <a:ext cx="1233488" cy="18330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51222" y="1371600"/>
            <a:ext cx="1230233" cy="18330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57600" y="1336963"/>
            <a:ext cx="1217754" cy="18330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623"/>
          <a:stretch>
            <a:fillRect/>
          </a:stretch>
        </p:blipFill>
        <p:spPr>
          <a:xfrm>
            <a:off x="5256921" y="1346739"/>
            <a:ext cx="1295400" cy="18536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0804" y="4020330"/>
            <a:ext cx="1230233" cy="18330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51222" y="4025810"/>
            <a:ext cx="1217754" cy="18330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57600" y="4073398"/>
            <a:ext cx="1192414" cy="17940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76" t="5604" r="4524" b="2942"/>
          <a:stretch>
            <a:fillRect/>
          </a:stretch>
        </p:blipFill>
        <p:spPr>
          <a:xfrm>
            <a:off x="1904999" y="6668983"/>
            <a:ext cx="1194955" cy="1752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56921" y="4062223"/>
            <a:ext cx="1304371" cy="18261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3638" y="3215820"/>
            <a:ext cx="141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1"/>
              </a:rPr>
              <a:t>Adrian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  <a:hlinkClick r:id="rId11"/>
              </a:rPr>
              <a:t>Wojnarowski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</a:t>
            </a:r>
            <a:br>
              <a:rPr lang="en-US" sz="1200" dirty="0" smtClean="0">
                <a:latin typeface="Arial Rounded MT Bold" pitchFamily="34" charset="0"/>
                <a:cs typeface="Times New Roman" pitchFamily="18" charset="0"/>
              </a:rPr>
            </a:b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NBA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1222" y="3200400"/>
            <a:ext cx="137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2"/>
              </a:rPr>
              <a:t>Brad Evans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Fantasy &amp;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</a:rPr>
              <a:t>Bracketologist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 </a:t>
            </a:r>
            <a:endParaRPr lang="en-US" sz="1200" dirty="0"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7600" y="3226588"/>
            <a:ext cx="137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3"/>
              </a:rPr>
              <a:t>Jason Cole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NFL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6921" y="3282973"/>
            <a:ext cx="137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4"/>
              </a:rPr>
              <a:t>Jeff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  <a:hlinkClick r:id="rId14"/>
              </a:rPr>
              <a:t>Passan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MLB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6321" y="5918844"/>
            <a:ext cx="137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5"/>
              </a:rPr>
              <a:t>Kevin </a:t>
            </a:r>
            <a:r>
              <a:rPr lang="en-US" sz="1200" dirty="0" err="1" smtClean="0">
                <a:latin typeface="Arial Rounded MT Bold" pitchFamily="34" charset="0"/>
                <a:cs typeface="Times New Roman" pitchFamily="18" charset="0"/>
                <a:hlinkClick r:id="rId15"/>
              </a:rPr>
              <a:t>Iole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</a:t>
            </a:r>
            <a:br>
              <a:rPr lang="en-US" sz="1200" dirty="0" smtClean="0">
                <a:latin typeface="Arial Rounded MT Bold" pitchFamily="34" charset="0"/>
                <a:cs typeface="Times New Roman" pitchFamily="18" charset="0"/>
              </a:rPr>
            </a:b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Boxing &amp; MMA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1222" y="5891450"/>
            <a:ext cx="137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6"/>
              </a:rPr>
              <a:t>Martin Rogers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International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7600" y="5918843"/>
            <a:ext cx="137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7"/>
              </a:rPr>
              <a:t>Mike Silver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NFL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50101" y="8495388"/>
            <a:ext cx="1502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8"/>
              </a:rPr>
              <a:t>Pat Forde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 National College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56921" y="5974833"/>
            <a:ext cx="137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19"/>
              </a:rPr>
              <a:t>Tim Brown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MLB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82726" y="8508457"/>
            <a:ext cx="159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  <a:hlinkClick r:id="rId20"/>
              </a:rPr>
              <a:t>Dan Wetzel</a:t>
            </a:r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:</a:t>
            </a:r>
          </a:p>
          <a:p>
            <a:r>
              <a:rPr lang="en-US" sz="1200" dirty="0" smtClean="0">
                <a:latin typeface="Arial Rounded MT Bold" pitchFamily="34" charset="0"/>
                <a:cs typeface="Times New Roman" pitchFamily="18" charset="0"/>
              </a:rPr>
              <a:t>National Columnist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53204" y="6629400"/>
            <a:ext cx="1307551" cy="17450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>
                <a:latin typeface="Arial Rounded MT Bold" pitchFamily="34" charset="0"/>
              </a:rPr>
              <a:pPr/>
              <a:t>6</a:t>
            </a:fld>
            <a:endParaRPr lang="en-US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51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4632" y="1432982"/>
            <a:ext cx="6210300" cy="7406218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“We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love having the Travis Rodgers Show on AM830 KLAA, he is a breath of fresh air when it comes to morning sports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radio.  He’s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insightful, entertaining and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engaging.  His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audience “gets” his humor and is responsive via calls and social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media.  This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is different from the traditional morning sports show regurgitating the  same news heard hours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earlier.  Travis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Rodgers loves what he does and it comes across every morning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285750" indent="-285750" algn="r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Bob Agnew, Program Director</a:t>
            </a:r>
          </a:p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AM830 KLAA in Los Angeles</a:t>
            </a:r>
          </a:p>
          <a:p>
            <a:pPr algn="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“We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are thrilled to have Calling All Sports on here in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Boston.  Marty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is a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true professional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that can relate to the Boston Sports Fans and understands the passion of The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Diehards.  Also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having a legend like Bob Ryan on the 1510 airwaves is an honor and is fantastic radio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everyday!  1510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Yahoo Sports Radio will bring the listeners in the clubhouse, dugout, and locker room like no one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else.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Boston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Sports Fans are one of the most passionate fan bases across the country and listening to 1510 Yahoo Sports Radio will give the listeners a season ticket to their favorite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teams.”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r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Anthony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Pepe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General Manager</a:t>
            </a:r>
          </a:p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WUFC 1510 AM in Boston</a:t>
            </a:r>
          </a:p>
          <a:p>
            <a:pPr algn="r"/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“Great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talent, good content.  I like these guys!  I believe you can make money on their programming if you know how to approach the market.   I am very excited to have them with 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285750" indent="-285750" algn="r">
              <a:buFontTx/>
              <a:buChar char="-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Deirdre M. Palmer, General Manager</a:t>
            </a:r>
          </a:p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KEMP Broadcasting in Las Vegas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“I have worked with all the major sports networks and I can honestly say, no one provides more support and flexibility, than Yahoo!.  We have had a tremendous response to The Steve Czaban Show in particular.  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Czabe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is a legend in this business, and he brings an element of "Guy Radio" that works for us!”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	      - Thom Abraham, General Sales Manager</a:t>
            </a:r>
          </a:p>
          <a:p>
            <a:pPr algn="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WNSR 560AM Nashville Sports Radio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572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MAKING A DIFFERENCE</a:t>
            </a:r>
            <a:endParaRPr lang="en-US" sz="2800" b="1" dirty="0">
              <a:latin typeface="Arial Rounded MT Bold" pitchFamily="34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06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06485" y="849096"/>
            <a:ext cx="3875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Arial Rounded MT Bold" pitchFamily="34" charset="0"/>
                <a:cs typeface="MV Boli" pitchFamily="2" charset="0"/>
              </a:rPr>
              <a:t>WETZEL TO FORDE</a:t>
            </a:r>
          </a:p>
          <a:p>
            <a:pPr algn="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Thursdays 8P – 10P EST</a:t>
            </a:r>
            <a:r>
              <a:rPr lang="en-US" dirty="0" smtClean="0">
                <a:latin typeface="Arial Rounded MT Bold" pitchFamily="34" charset="0"/>
                <a:cs typeface="MV Boli" pitchFamily="2" charset="0"/>
              </a:rPr>
              <a:t> </a:t>
            </a:r>
            <a:r>
              <a:rPr lang="en-US" dirty="0" smtClean="0">
                <a:latin typeface="MV Boli" pitchFamily="2" charset="0"/>
                <a:cs typeface="MV Boli" pitchFamily="2" charset="0"/>
              </a:rPr>
              <a:t>  </a:t>
            </a:r>
            <a:endParaRPr lang="en-US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49096"/>
            <a:ext cx="243072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8600" y="3145980"/>
            <a:ext cx="6248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Over 40 years of sports journalism experience    between them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Show is recorded &amp; can be downloaded/re-aired to fit within your local schedule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Pat Forde’s Forde Yard Dash column is one of the    most read on YahooSports.com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Dan is a NYT Best Selling author who co-wrote Death to the BCS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Both Dan and Pat are available for interviews on your local shows (for Platinum 5000 members)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Potential station visit by Dan or Pat to coincide with    event/game schedules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Customized promos available for your market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12570" y="2100963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Fast paced show featuring                 unique story telling angles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52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Weekly Shows:</a:t>
            </a:r>
            <a:endParaRPr lang="en-US" sz="24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925298"/>
            <a:ext cx="1524000" cy="2270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3317-5D87-4425-811E-644D607365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33554" y="947087"/>
            <a:ext cx="3486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Rounded MT Bold" pitchFamily="34" charset="0"/>
                <a:cs typeface="MV Boli" pitchFamily="2" charset="0"/>
              </a:rPr>
              <a:t>FANTASY FREAKS</a:t>
            </a:r>
          </a:p>
          <a:p>
            <a:pPr algn="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Fridays 8P-10P EST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2857" y="1992102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MV Boli" pitchFamily="2" charset="0"/>
              <a:cs typeface="MV Boli" pitchFamily="2" charset="0"/>
            </a:endParaRP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…and </a:t>
            </a:r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eginning August 11, 2013</a:t>
            </a: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Sundays 9A–11A EST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0998" y="3657627"/>
            <a:ext cx="6019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Hosted by Yahoo! Sports’ resident fantasy expert    Brad Evans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Year long show that focuses on all fantasy sports, not just football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Almost 40 million people age 12+ play fantasy sports in the United States*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Yahoo Fantasy Sports is one of the dominant hosts for all fantasy sports</a:t>
            </a: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endParaRPr lang="en-US" dirty="0" smtClean="0">
              <a:latin typeface="Arial Rounded MT Bold" pitchFamily="34" charset="0"/>
            </a:endParaRPr>
          </a:p>
          <a:p>
            <a:pPr marL="285750" indent="-285750">
              <a:buClr>
                <a:srgbClr val="7030A0"/>
              </a:buClr>
              <a:buSzPct val="120000"/>
              <a:buFont typeface="Arial" pitchFamily="34" charset="0"/>
              <a:buChar char="●"/>
            </a:pPr>
            <a:r>
              <a:rPr lang="en-US" dirty="0" smtClean="0">
                <a:latin typeface="Arial Rounded MT Bold" pitchFamily="34" charset="0"/>
              </a:rPr>
              <a:t>Regularly have full bank of calls lined up well in advance of the start of the show</a:t>
            </a:r>
          </a:p>
          <a:p>
            <a:pPr>
              <a:buClr>
                <a:srgbClr val="7030A0"/>
              </a:buClr>
              <a:buSzPct val="125000"/>
            </a:pPr>
            <a:endParaRPr lang="en-US" sz="2000" dirty="0" smtClean="0">
              <a:latin typeface="Arial Rounded MT Bold" pitchFamily="34" charset="0"/>
              <a:ea typeface="Adobe Gothic Std B" pitchFamily="34" charset="-128"/>
              <a:cs typeface="MV Bol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8229600"/>
            <a:ext cx="655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research conducted by </a:t>
            </a:r>
            <a:r>
              <a:rPr lang="en-US" sz="1200" dirty="0" err="1" smtClean="0"/>
              <a:t>Ipsos</a:t>
            </a:r>
            <a:r>
              <a:rPr lang="en-US" sz="1200" dirty="0" smtClean="0"/>
              <a:t> Public Affairs for the Fantasy Sports Trade Association in 2012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52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  <a:cs typeface="Arial" pitchFamily="34" charset="0"/>
              </a:rPr>
              <a:t>Weekly Shows</a:t>
            </a:r>
            <a:r>
              <a:rPr lang="en-US" sz="2000" dirty="0" smtClean="0">
                <a:latin typeface="Arial Rounded MT Bold" pitchFamily="34" charset="0"/>
                <a:cs typeface="Arial" pitchFamily="34" charset="0"/>
              </a:rPr>
              <a:t>:</a:t>
            </a:r>
            <a:endParaRPr lang="en-US" sz="2000" dirty="0">
              <a:latin typeface="Arial Rounded MT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4395</TotalTime>
  <Words>2099</Words>
  <Application>Microsoft Macintosh PowerPoint</Application>
  <PresentationFormat>On-screen Show (4:3)</PresentationFormat>
  <Paragraphs>280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Table of Contents</vt:lpstr>
      <vt:lpstr>Slide 3</vt:lpstr>
      <vt:lpstr>Slide 4</vt:lpstr>
      <vt:lpstr>Slide 5</vt:lpstr>
      <vt:lpstr>Yahoo! Sports Experts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Ben Hamel</cp:lastModifiedBy>
  <cp:revision>208</cp:revision>
  <cp:lastPrinted>2013-05-10T19:08:36Z</cp:lastPrinted>
  <dcterms:created xsi:type="dcterms:W3CDTF">2013-05-10T16:30:49Z</dcterms:created>
  <dcterms:modified xsi:type="dcterms:W3CDTF">2013-05-10T20:09:17Z</dcterms:modified>
</cp:coreProperties>
</file>