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85" r:id="rId3"/>
    <p:sldId id="286" r:id="rId4"/>
    <p:sldId id="295" r:id="rId5"/>
    <p:sldId id="294" r:id="rId6"/>
    <p:sldId id="297" r:id="rId7"/>
    <p:sldId id="275" r:id="rId8"/>
    <p:sldId id="280" r:id="rId9"/>
    <p:sldId id="281" r:id="rId10"/>
    <p:sldId id="300" r:id="rId11"/>
    <p:sldId id="298" r:id="rId12"/>
    <p:sldId id="30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p:restoredTop sz="94558"/>
  </p:normalViewPr>
  <p:slideViewPr>
    <p:cSldViewPr>
      <p:cViewPr varScale="1">
        <p:scale>
          <a:sx n="121" d="100"/>
          <a:sy n="121" d="100"/>
        </p:scale>
        <p:origin x="183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BA609-11A4-4413-BB82-6CB99AE2CCBC}" type="datetimeFigureOut">
              <a:rPr lang="en-US" smtClean="0"/>
              <a:pPr/>
              <a:t>7/10/19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3F2F27-E393-43CD-86C7-4FBAF606760C}" type="slidenum">
              <a:rPr lang="en-US" smtClean="0"/>
              <a:pPr/>
              <a:t>‹#›</a:t>
            </a:fld>
            <a:endParaRPr lang="en-US"/>
          </a:p>
        </p:txBody>
      </p:sp>
    </p:spTree>
    <p:extLst>
      <p:ext uri="{BB962C8B-B14F-4D97-AF65-F5344CB8AC3E}">
        <p14:creationId xmlns:p14="http://schemas.microsoft.com/office/powerpoint/2010/main" val="9011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F2F27-E393-43CD-86C7-4FBAF606760C}" type="slidenum">
              <a:rPr lang="en-US" smtClean="0"/>
              <a:pPr/>
              <a:t>9</a:t>
            </a:fld>
            <a:endParaRPr lang="en-US"/>
          </a:p>
        </p:txBody>
      </p:sp>
    </p:spTree>
    <p:extLst>
      <p:ext uri="{BB962C8B-B14F-4D97-AF65-F5344CB8AC3E}">
        <p14:creationId xmlns:p14="http://schemas.microsoft.com/office/powerpoint/2010/main" val="396458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333792-766B-416C-A8D2-459C249D5F3E}" type="datetimeFigureOut">
              <a:rPr lang="en-US" smtClean="0"/>
              <a:pPr/>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33792-766B-416C-A8D2-459C249D5F3E}" type="datetimeFigureOut">
              <a:rPr lang="en-US" smtClean="0"/>
              <a:pPr/>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33792-766B-416C-A8D2-459C249D5F3E}" type="datetimeFigureOut">
              <a:rPr lang="en-US" smtClean="0"/>
              <a:pPr/>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58863"/>
            <a:ext cx="2133600" cy="111125"/>
          </a:xfrm>
          <a:prstGeom prst="rect">
            <a:avLst/>
          </a:prstGeom>
          <a:solidFill>
            <a:schemeClr val="accent1"/>
          </a:solidFill>
          <a:ln>
            <a:noFill/>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endParaRPr lang="en-US" altLang="en-US" sz="2400">
              <a:latin typeface="Times New Roman" pitchFamily="18" charset="0"/>
            </a:endParaRPr>
          </a:p>
        </p:txBody>
      </p:sp>
      <p:sp>
        <p:nvSpPr>
          <p:cNvPr id="5" name="Rectangle 4"/>
          <p:cNvSpPr>
            <a:spLocks noChangeArrowheads="1"/>
          </p:cNvSpPr>
          <p:nvPr userDrawn="1"/>
        </p:nvSpPr>
        <p:spPr bwMode="auto">
          <a:xfrm>
            <a:off x="1447800" y="1058863"/>
            <a:ext cx="7239000" cy="111125"/>
          </a:xfrm>
          <a:prstGeom prst="rect">
            <a:avLst/>
          </a:prstGeom>
          <a:gradFill flip="none" rotWithShape="1">
            <a:gsLst>
              <a:gs pos="56000">
                <a:schemeClr val="accent1"/>
              </a:gs>
              <a:gs pos="76000">
                <a:schemeClr val="bg1"/>
              </a:gs>
            </a:gsLst>
            <a:lin ang="0" scaled="1"/>
            <a:tileRect/>
          </a:gra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pic>
        <p:nvPicPr>
          <p:cNvPr id="6" name="Picture 9" descr="Gow Communication logo FINA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6938" y="311150"/>
            <a:ext cx="1897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74815" y="121920"/>
            <a:ext cx="7118465" cy="853440"/>
          </a:xfrm>
          <a:prstGeom prst="rect">
            <a:avLst/>
          </a:prstGeom>
        </p:spPr>
        <p:txBody>
          <a:bodyPr anchor="ctr" anchorCtr="0"/>
          <a:lstStyle>
            <a:lvl1pPr algn="ctr">
              <a:defRPr sz="2800"/>
            </a:lvl1pPr>
          </a:lstStyle>
          <a:p>
            <a:r>
              <a:rPr lang="en-US" dirty="0"/>
              <a:t>Click to edit Master title style</a:t>
            </a:r>
          </a:p>
        </p:txBody>
      </p:sp>
      <p:sp>
        <p:nvSpPr>
          <p:cNvPr id="7" name="Rectangle 6"/>
          <p:cNvSpPr>
            <a:spLocks noGrp="1" noChangeArrowheads="1"/>
          </p:cNvSpPr>
          <p:nvPr>
            <p:ph type="ftr" sz="quarter" idx="10"/>
          </p:nvPr>
        </p:nvSpPr>
        <p:spPr/>
        <p:txBody>
          <a:bodyPr/>
          <a:lstStyle>
            <a:lvl1pPr algn="ctr">
              <a:defRPr sz="1200" b="1">
                <a:latin typeface="Arial" charset="0"/>
                <a:cs typeface="+mn-cs"/>
              </a:defRPr>
            </a:lvl1pPr>
          </a:lstStyle>
          <a:p>
            <a:pPr>
              <a:defRPr/>
            </a:pPr>
            <a:r>
              <a:rPr lang="en-US"/>
              <a:t>Confidential</a:t>
            </a:r>
          </a:p>
        </p:txBody>
      </p:sp>
      <p:sp>
        <p:nvSpPr>
          <p:cNvPr id="9" name="Rectangle 8"/>
          <p:cNvSpPr>
            <a:spLocks noGrp="1" noChangeArrowheads="1"/>
          </p:cNvSpPr>
          <p:nvPr>
            <p:ph type="sldNum" sz="quarter" idx="11"/>
          </p:nvPr>
        </p:nvSpPr>
        <p:spPr/>
        <p:txBody>
          <a:bodyPr/>
          <a:lstStyle>
            <a:lvl1pPr algn="r">
              <a:defRPr sz="1200" b="1">
                <a:latin typeface="Arial" charset="0"/>
                <a:cs typeface="+mn-cs"/>
              </a:defRPr>
            </a:lvl1pPr>
          </a:lstStyle>
          <a:p>
            <a:pPr>
              <a:defRPr/>
            </a:pPr>
            <a:fld id="{2B0B2DA1-B9E5-4B0F-B9A8-E5824DECFEE7}" type="slidenum">
              <a:rPr lang="en-US"/>
              <a:pPr>
                <a:defRPr/>
              </a:pPr>
              <a:t>‹#›</a:t>
            </a:fld>
            <a:endParaRPr lang="en-US"/>
          </a:p>
        </p:txBody>
      </p:sp>
    </p:spTree>
    <p:extLst>
      <p:ext uri="{BB962C8B-B14F-4D97-AF65-F5344CB8AC3E}">
        <p14:creationId xmlns:p14="http://schemas.microsoft.com/office/powerpoint/2010/main" val="48343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3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33792-766B-416C-A8D2-459C249D5F3E}" type="datetimeFigureOut">
              <a:rPr lang="en-US" smtClean="0"/>
              <a:pPr/>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33792-766B-416C-A8D2-459C249D5F3E}" type="datetimeFigureOut">
              <a:rPr lang="en-US" smtClean="0"/>
              <a:pPr/>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33792-766B-416C-A8D2-459C249D5F3E}" type="datetimeFigureOut">
              <a:rPr lang="en-US" smtClean="0"/>
              <a:pPr/>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333792-766B-416C-A8D2-459C249D5F3E}" type="datetimeFigureOut">
              <a:rPr lang="en-US" smtClean="0"/>
              <a:pPr/>
              <a:t>7/10/19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B333792-766B-416C-A8D2-459C249D5F3E}" type="datetimeFigureOut">
              <a:rPr lang="en-US" smtClean="0"/>
              <a:pPr/>
              <a:t>7/10/19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33792-766B-416C-A8D2-459C249D5F3E}" type="datetimeFigureOut">
              <a:rPr lang="en-US" smtClean="0"/>
              <a:pPr/>
              <a:t>7/10/19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33792-766B-416C-A8D2-459C249D5F3E}" type="datetimeFigureOut">
              <a:rPr lang="en-US" smtClean="0"/>
              <a:pPr/>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33792-766B-416C-A8D2-459C249D5F3E}" type="datetimeFigureOut">
              <a:rPr lang="en-US" smtClean="0"/>
              <a:pPr/>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616E8-970E-4E03-A5EC-D0770834D0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5866" y="274638"/>
            <a:ext cx="697653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0200"/>
            <a:ext cx="7848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55 Roman" pitchFamily="34" charset="0"/>
              </a:defRPr>
            </a:lvl1pPr>
          </a:lstStyle>
          <a:p>
            <a:fld id="{7B333792-766B-416C-A8D2-459C249D5F3E}" type="datetimeFigureOut">
              <a:rPr lang="en-US" smtClean="0"/>
              <a:pPr/>
              <a:t>7/10/19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55 Roman"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55 Roman" pitchFamily="34" charset="0"/>
              </a:defRPr>
            </a:lvl1pPr>
          </a:lstStyle>
          <a:p>
            <a:fld id="{069616E8-970E-4E03-A5EC-D0770834D02E}" type="slidenum">
              <a:rPr lang="en-US" smtClean="0"/>
              <a:pPr/>
              <a:t>‹#›</a:t>
            </a:fld>
            <a:endParaRPr lang="en-US"/>
          </a:p>
        </p:txBody>
      </p:sp>
      <p:pic>
        <p:nvPicPr>
          <p:cNvPr id="8" name="Picture 7" descr="GOWLogo.gif"/>
          <p:cNvPicPr>
            <a:picLocks noChangeAspect="1"/>
          </p:cNvPicPr>
          <p:nvPr userDrawn="1"/>
        </p:nvPicPr>
        <p:blipFill>
          <a:blip r:embed="rId15" cstate="print"/>
          <a:stretch>
            <a:fillRect/>
          </a:stretch>
        </p:blipFill>
        <p:spPr>
          <a:xfrm>
            <a:off x="7772400" y="152400"/>
            <a:ext cx="1157822" cy="11096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300" kern="1200">
          <a:solidFill>
            <a:schemeClr val="tx1"/>
          </a:solidFill>
          <a:latin typeface="Helvetica 55 Roman"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55 Roman"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55 Roman"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55 Roman"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55 Roman"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55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portsma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G.gif"/>
          <p:cNvPicPr>
            <a:picLocks noChangeAspect="1"/>
          </p:cNvPicPr>
          <p:nvPr/>
        </p:nvPicPr>
        <p:blipFill>
          <a:blip r:embed="rId3" cstate="print"/>
          <a:stretch>
            <a:fillRect/>
          </a:stretch>
        </p:blipFill>
        <p:spPr>
          <a:xfrm>
            <a:off x="228600" y="3495675"/>
            <a:ext cx="2847466" cy="3057525"/>
          </a:xfrm>
          <a:prstGeom prst="rect">
            <a:avLst/>
          </a:prstGeom>
        </p:spPr>
      </p:pic>
      <p:sp>
        <p:nvSpPr>
          <p:cNvPr id="3" name="Rectangle 2"/>
          <p:cNvSpPr/>
          <p:nvPr/>
        </p:nvSpPr>
        <p:spPr>
          <a:xfrm>
            <a:off x="4191000" y="1752600"/>
            <a:ext cx="4572000" cy="1415772"/>
          </a:xfrm>
          <a:prstGeom prst="rect">
            <a:avLst/>
          </a:prstGeom>
        </p:spPr>
        <p:txBody>
          <a:bodyPr wrap="square">
            <a:spAutoFit/>
          </a:bodyPr>
          <a:lstStyle/>
          <a:p>
            <a:pPr algn="ctr"/>
            <a:r>
              <a:rPr lang="en-US" sz="3200" b="1" dirty="0">
                <a:latin typeface="Helvetica 55 Roman" pitchFamily="34" charset="0"/>
              </a:rPr>
              <a:t>AN </a:t>
            </a:r>
            <a:r>
              <a:rPr lang="en-US" sz="3200" b="1" dirty="0">
                <a:solidFill>
                  <a:srgbClr val="C00000"/>
                </a:solidFill>
                <a:latin typeface="Helvetica 55 Roman" pitchFamily="34" charset="0"/>
              </a:rPr>
              <a:t>INNOVATOR</a:t>
            </a:r>
            <a:r>
              <a:rPr lang="en-US" sz="3200" b="1" dirty="0">
                <a:latin typeface="Helvetica 55 Roman" pitchFamily="34" charset="0"/>
              </a:rPr>
              <a:t> IN</a:t>
            </a:r>
          </a:p>
          <a:p>
            <a:pPr algn="ctr"/>
            <a:r>
              <a:rPr lang="en-US" b="1" dirty="0">
                <a:latin typeface="Helvetica 55 Roman" pitchFamily="34" charset="0"/>
              </a:rPr>
              <a:t>SPORTS MEDIA &amp; MARKETING  </a:t>
            </a:r>
          </a:p>
          <a:p>
            <a:pPr algn="ctr"/>
            <a:endParaRPr lang="en-US" b="1" dirty="0">
              <a:latin typeface="Helvetica 55 Roman" pitchFamily="34" charset="0"/>
            </a:endParaRPr>
          </a:p>
          <a:p>
            <a:pPr algn="ctr"/>
            <a:r>
              <a:rPr lang="en-US" b="1" i="1" dirty="0">
                <a:latin typeface="Helvetica 55 Roman" pitchFamily="34" charset="0"/>
              </a:rPr>
              <a:t>PRESENTS:</a:t>
            </a:r>
          </a:p>
        </p:txBody>
      </p:sp>
      <p:pic>
        <p:nvPicPr>
          <p:cNvPr id="6" name="Picture 3" descr="C:\Users\kirstyn.speich\Desktop\SB Nation Rad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048" y="3276600"/>
            <a:ext cx="33147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2F1333-D907-D94A-84D7-4E5E8D8E0EFD}"/>
              </a:ext>
            </a:extLst>
          </p:cNvPr>
          <p:cNvSpPr>
            <a:spLocks noGrp="1"/>
          </p:cNvSpPr>
          <p:nvPr>
            <p:ph type="title"/>
          </p:nvPr>
        </p:nvSpPr>
        <p:spPr>
          <a:xfrm>
            <a:off x="3810000" y="278853"/>
            <a:ext cx="4388373" cy="1676400"/>
          </a:xfrm>
        </p:spPr>
        <p:txBody>
          <a:bodyPr>
            <a:normAutofit/>
          </a:bodyPr>
          <a:lstStyle/>
          <a:p>
            <a:r>
              <a:rPr lang="en-US" sz="3200" b="1" i="1" dirty="0">
                <a:solidFill>
                  <a:srgbClr val="C00000"/>
                </a:solidFill>
              </a:rPr>
              <a:t>The Main Event</a:t>
            </a:r>
            <a:br>
              <a:rPr lang="en-US" sz="3600" b="1" i="1" dirty="0">
                <a:solidFill>
                  <a:srgbClr val="C00000"/>
                </a:solidFill>
              </a:rPr>
            </a:br>
            <a:r>
              <a:rPr lang="en-US" sz="2000" b="1" i="1" dirty="0">
                <a:solidFill>
                  <a:srgbClr val="C00000"/>
                </a:solidFill>
              </a:rPr>
              <a:t>Jake </a:t>
            </a:r>
            <a:r>
              <a:rPr lang="en-US" sz="2000" b="1" i="1" dirty="0" err="1">
                <a:solidFill>
                  <a:srgbClr val="C00000"/>
                </a:solidFill>
              </a:rPr>
              <a:t>Asman</a:t>
            </a:r>
            <a:r>
              <a:rPr lang="en-US" sz="2000" b="1" i="1" dirty="0">
                <a:solidFill>
                  <a:srgbClr val="C00000"/>
                </a:solidFill>
              </a:rPr>
              <a:t> &amp; Cody </a:t>
            </a:r>
            <a:r>
              <a:rPr lang="en-US" sz="2000" b="1" i="1" dirty="0" err="1">
                <a:solidFill>
                  <a:srgbClr val="C00000"/>
                </a:solidFill>
              </a:rPr>
              <a:t>Stoots</a:t>
            </a:r>
            <a:br>
              <a:rPr lang="en-US" b="1" i="1" dirty="0">
                <a:solidFill>
                  <a:srgbClr val="C00000"/>
                </a:solidFill>
              </a:rPr>
            </a:br>
            <a:r>
              <a:rPr lang="en-US" sz="2200" b="1" i="1" dirty="0">
                <a:solidFill>
                  <a:srgbClr val="C00000"/>
                </a:solidFill>
              </a:rPr>
              <a:t>Mon-Fri 4PM – 8PM EST</a:t>
            </a:r>
            <a:endParaRPr lang="en-US" sz="2200" dirty="0"/>
          </a:p>
        </p:txBody>
      </p:sp>
      <p:sp>
        <p:nvSpPr>
          <p:cNvPr id="6" name="Content Placeholder 9">
            <a:extLst>
              <a:ext uri="{FF2B5EF4-FFF2-40B4-BE49-F238E27FC236}">
                <a16:creationId xmlns:a16="http://schemas.microsoft.com/office/drawing/2014/main" id="{DA4163E6-AE5B-6D41-A01D-5C1E7EF0EC69}"/>
              </a:ext>
            </a:extLst>
          </p:cNvPr>
          <p:cNvSpPr>
            <a:spLocks noGrp="1"/>
          </p:cNvSpPr>
          <p:nvPr>
            <p:ph idx="1"/>
          </p:nvPr>
        </p:nvSpPr>
        <p:spPr>
          <a:xfrm>
            <a:off x="1447800" y="1878833"/>
            <a:ext cx="6900333" cy="3733800"/>
          </a:xfrm>
        </p:spPr>
        <p:txBody>
          <a:bodyPr>
            <a:normAutofit/>
          </a:bodyPr>
          <a:lstStyle/>
          <a:p>
            <a:pPr marL="0" indent="0">
              <a:buNone/>
            </a:pPr>
            <a:r>
              <a:rPr lang="en-US" sz="1200" dirty="0"/>
              <a:t>Jake </a:t>
            </a:r>
            <a:r>
              <a:rPr lang="en-US" sz="1200" dirty="0" err="1"/>
              <a:t>Asman</a:t>
            </a:r>
            <a:r>
              <a:rPr lang="en-US" sz="1200" dirty="0"/>
              <a:t> brings his energetic, unique, and humorous personality to SB Nation Radio.  Jake comes to SB Nation Radio after hosting the morning show on Long Island’s SportsOnTheGo1 Radio. </a:t>
            </a:r>
            <a:r>
              <a:rPr lang="en-US" sz="1200" dirty="0" err="1"/>
              <a:t>Asman</a:t>
            </a:r>
            <a:r>
              <a:rPr lang="en-US" sz="1200" dirty="0"/>
              <a:t> has broadcasted live from Radio Row at both Super Bowl LI in Houston and Super Bowl LII in Minneapolis. In addition to hosting the daily radio show, Jake was an Associate Producer at WFAN Sports Radio and CBS Sports Radio in New York City and worked as a Production Assistant at NBC Sports during the 2018 Winter Olympics in </a:t>
            </a:r>
            <a:r>
              <a:rPr lang="en-US" sz="1200" dirty="0" err="1"/>
              <a:t>Pyeongchang</a:t>
            </a:r>
            <a:r>
              <a:rPr lang="en-US" sz="1200" dirty="0"/>
              <a:t>. In the summer of 2016, </a:t>
            </a:r>
            <a:r>
              <a:rPr lang="en-US" sz="1200" dirty="0" err="1"/>
              <a:t>Asman</a:t>
            </a:r>
            <a:r>
              <a:rPr lang="en-US" sz="1200" dirty="0"/>
              <a:t> interned with NBC Sports on site at the Rio Olympic games. </a:t>
            </a:r>
          </a:p>
          <a:p>
            <a:pPr marL="0" indent="0">
              <a:buNone/>
            </a:pPr>
            <a:r>
              <a:rPr lang="en-US" sz="1200" dirty="0"/>
              <a:t>A native of Long Island, New York, </a:t>
            </a:r>
            <a:r>
              <a:rPr lang="en-US" sz="1200" dirty="0" err="1"/>
              <a:t>Asman</a:t>
            </a:r>
            <a:r>
              <a:rPr lang="en-US" sz="1200" dirty="0"/>
              <a:t> is a passionate fan of the Yankees, Jets, Knicks, and Islanders. </a:t>
            </a:r>
            <a:r>
              <a:rPr lang="en-US" sz="1200" dirty="0" err="1"/>
              <a:t>Asman</a:t>
            </a:r>
            <a:r>
              <a:rPr lang="en-US" sz="1200" dirty="0"/>
              <a:t> graduated with a degree in communications from Ithaca College in 2017.</a:t>
            </a:r>
          </a:p>
          <a:p>
            <a:pPr marL="0" indent="0">
              <a:buNone/>
            </a:pPr>
            <a:r>
              <a:rPr lang="en-US" sz="1200" b="1" i="1" dirty="0"/>
              <a:t> You can follow </a:t>
            </a:r>
            <a:r>
              <a:rPr lang="en-US" sz="1200" b="1" i="1" dirty="0" err="1"/>
              <a:t>Asman</a:t>
            </a:r>
            <a:r>
              <a:rPr lang="en-US" sz="1200" b="1" i="1" dirty="0"/>
              <a:t> on twitter at @</a:t>
            </a:r>
            <a:r>
              <a:rPr lang="en-US" sz="1200" b="1" i="1" dirty="0" err="1"/>
              <a:t>JakeAsman</a:t>
            </a:r>
            <a:endParaRPr lang="en-US" sz="1200" b="1" i="1" dirty="0"/>
          </a:p>
          <a:p>
            <a:pPr marL="0" indent="0">
              <a:buNone/>
            </a:pPr>
            <a:endParaRPr lang="en-US" sz="1200" dirty="0"/>
          </a:p>
          <a:p>
            <a:pPr marL="0" indent="0">
              <a:buNone/>
            </a:pPr>
            <a:r>
              <a:rPr lang="en-US" sz="1200" dirty="0"/>
              <a:t>Cody </a:t>
            </a:r>
            <a:r>
              <a:rPr lang="en-US" sz="1200" dirty="0" err="1"/>
              <a:t>Stoots</a:t>
            </a:r>
            <a:r>
              <a:rPr lang="en-US" sz="1200" dirty="0"/>
              <a:t> comes to SB Nation Radio from Houston where the majority of his professional career has been spent. </a:t>
            </a:r>
            <a:r>
              <a:rPr lang="en-US" sz="1200" dirty="0" err="1"/>
              <a:t>Stoots</a:t>
            </a:r>
            <a:r>
              <a:rPr lang="en-US" sz="1200" dirty="0"/>
              <a:t> is thrilled to be talking sports from his hometown of Houston covering the Texans for ESPN 97.5 and </a:t>
            </a:r>
            <a:r>
              <a:rPr lang="en-US" sz="1200" dirty="0">
                <a:hlinkClick r:id="rId2"/>
              </a:rPr>
              <a:t>SportsMap.com</a:t>
            </a:r>
            <a:r>
              <a:rPr lang="en-US" sz="1200" dirty="0"/>
              <a:t> as their lead contributor and spending weekends in the fall consuming copious amounts of college football. He's going into his seventh year as a Heisman Trophy voter and is also a member of the Pro Football Writers of America. Sports is the toy department of life and </a:t>
            </a:r>
            <a:r>
              <a:rPr lang="en-US" sz="1200" dirty="0" err="1"/>
              <a:t>Stoots</a:t>
            </a:r>
            <a:r>
              <a:rPr lang="en-US" sz="1200" dirty="0"/>
              <a:t> can't wait to get playing on SB Nation Radio. </a:t>
            </a:r>
          </a:p>
          <a:p>
            <a:pPr marL="0" indent="0">
              <a:buNone/>
            </a:pPr>
            <a:endParaRPr lang="en-US" sz="1200" dirty="0"/>
          </a:p>
        </p:txBody>
      </p:sp>
      <p:pic>
        <p:nvPicPr>
          <p:cNvPr id="5" name="Picture 4">
            <a:extLst>
              <a:ext uri="{FF2B5EF4-FFF2-40B4-BE49-F238E27FC236}">
                <a16:creationId xmlns:a16="http://schemas.microsoft.com/office/drawing/2014/main" id="{C42D3C5A-923F-6347-8762-9A0BDBDA8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03" y="457200"/>
            <a:ext cx="2449097" cy="1251169"/>
          </a:xfrm>
          <a:prstGeom prst="rect">
            <a:avLst/>
          </a:prstGeom>
        </p:spPr>
      </p:pic>
    </p:spTree>
    <p:extLst>
      <p:ext uri="{BB962C8B-B14F-4D97-AF65-F5344CB8AC3E}">
        <p14:creationId xmlns:p14="http://schemas.microsoft.com/office/powerpoint/2010/main" val="259703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ABEAD-F745-4AB0-8CD1-A0586185EB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36" t="20000" r="11243" b="32222"/>
          <a:stretch/>
        </p:blipFill>
        <p:spPr>
          <a:xfrm>
            <a:off x="651241" y="1905000"/>
            <a:ext cx="4114800" cy="2297875"/>
          </a:xfrm>
          <a:prstGeom prst="rect">
            <a:avLst/>
          </a:prstGeom>
        </p:spPr>
      </p:pic>
      <p:sp>
        <p:nvSpPr>
          <p:cNvPr id="11" name="Title 1">
            <a:extLst>
              <a:ext uri="{FF2B5EF4-FFF2-40B4-BE49-F238E27FC236}">
                <a16:creationId xmlns:a16="http://schemas.microsoft.com/office/drawing/2014/main" id="{921257D2-4A6F-4F55-9413-0C300A401D50}"/>
              </a:ext>
            </a:extLst>
          </p:cNvPr>
          <p:cNvSpPr>
            <a:spLocks noGrp="1"/>
          </p:cNvSpPr>
          <p:nvPr>
            <p:ph type="title"/>
          </p:nvPr>
        </p:nvSpPr>
        <p:spPr>
          <a:xfrm>
            <a:off x="914400" y="572374"/>
            <a:ext cx="7128934" cy="762000"/>
          </a:xfrm>
        </p:spPr>
        <p:txBody>
          <a:bodyPr>
            <a:normAutofit fontScale="90000"/>
          </a:bodyPr>
          <a:lstStyle/>
          <a:p>
            <a:pPr algn="ctr"/>
            <a:br>
              <a:rPr lang="en-US" b="1" i="1" dirty="0">
                <a:solidFill>
                  <a:srgbClr val="C00000"/>
                </a:solidFill>
              </a:rPr>
            </a:br>
            <a:r>
              <a:rPr lang="en-US" b="1" i="1" dirty="0">
                <a:solidFill>
                  <a:srgbClr val="C00000"/>
                </a:solidFill>
              </a:rPr>
              <a:t>Alex Gold</a:t>
            </a:r>
            <a:br>
              <a:rPr lang="en-US" sz="2000" b="1" i="1" dirty="0">
                <a:solidFill>
                  <a:srgbClr val="C00000"/>
                </a:solidFill>
              </a:rPr>
            </a:br>
            <a:r>
              <a:rPr lang="en-US" sz="2000" b="1" i="1" dirty="0">
                <a:solidFill>
                  <a:srgbClr val="C00000"/>
                </a:solidFill>
              </a:rPr>
              <a:t>10PM – 1AM EST</a:t>
            </a:r>
            <a:br>
              <a:rPr lang="en-US" sz="2000" b="1" i="1" dirty="0">
                <a:solidFill>
                  <a:srgbClr val="C00000"/>
                </a:solidFill>
              </a:rPr>
            </a:br>
            <a:endParaRPr lang="en-US" dirty="0"/>
          </a:p>
        </p:txBody>
      </p:sp>
      <p:sp>
        <p:nvSpPr>
          <p:cNvPr id="12" name="TextBox 11">
            <a:extLst>
              <a:ext uri="{FF2B5EF4-FFF2-40B4-BE49-F238E27FC236}">
                <a16:creationId xmlns:a16="http://schemas.microsoft.com/office/drawing/2014/main" id="{F390CE8C-7676-46AB-87D7-E35E334E665C}"/>
              </a:ext>
            </a:extLst>
          </p:cNvPr>
          <p:cNvSpPr txBox="1"/>
          <p:nvPr/>
        </p:nvSpPr>
        <p:spPr>
          <a:xfrm>
            <a:off x="4758265" y="1516418"/>
            <a:ext cx="4114801" cy="4339650"/>
          </a:xfrm>
          <a:prstGeom prst="rect">
            <a:avLst/>
          </a:prstGeom>
          <a:noFill/>
        </p:spPr>
        <p:txBody>
          <a:bodyPr wrap="square" rtlCol="0">
            <a:spAutoFit/>
          </a:bodyPr>
          <a:lstStyle/>
          <a:p>
            <a:r>
              <a:rPr lang="en-US" sz="1200" dirty="0"/>
              <a:t>Alex Gold grew up in the Kansas City area with a passion for sports beginning in his childhood. Most Sunday’s involved going with his family to the Kansas City Chiefs games and being around sports. His passion for broadcasting began all the way back in High School when he would anchor the schools sports television broadcasts.</a:t>
            </a:r>
          </a:p>
          <a:p>
            <a:r>
              <a:rPr lang="en-US" sz="1200" dirty="0"/>
              <a:t> </a:t>
            </a:r>
          </a:p>
          <a:p>
            <a:r>
              <a:rPr lang="en-US" sz="1200" dirty="0"/>
              <a:t>Gold graduated from the University of Kansas with a degree in broadcast journalism. His first job was a utility role that included hosting the night show at 610 Sports Radio in Kansas City. Most recently, Gold comes from ESPN Boise in Boise, ID where he was a afternoon sports talk host. Expect a fresh, fun and energetic show ranging from sports to life from Gold. </a:t>
            </a:r>
          </a:p>
          <a:p>
            <a:r>
              <a:rPr lang="en-US" sz="1200" dirty="0"/>
              <a:t> </a:t>
            </a:r>
          </a:p>
          <a:p>
            <a:r>
              <a:rPr lang="en-US" sz="1200" dirty="0"/>
              <a:t>Gold is a huge NFL and college hoops fan, and thinks March Madness is the best few weeks of the year. Outside of sports Alex loves the craft beer scene, talking sports betting as well as being a bit of a technology geek.</a:t>
            </a:r>
          </a:p>
          <a:p>
            <a:r>
              <a:rPr lang="en-US" sz="1200" dirty="0"/>
              <a:t> </a:t>
            </a:r>
          </a:p>
          <a:p>
            <a:r>
              <a:rPr lang="en-US" sz="1200" dirty="0"/>
              <a:t>When he isn’t on-air you’ll probably find him on Twitter tweeting about anything he comes across while out and about. You may even spot </a:t>
            </a:r>
            <a:r>
              <a:rPr lang="en-US" sz="1200"/>
              <a:t>him out </a:t>
            </a:r>
            <a:r>
              <a:rPr lang="en-US" sz="1200" dirty="0"/>
              <a:t>walking his dog Zoey. </a:t>
            </a:r>
          </a:p>
        </p:txBody>
      </p:sp>
    </p:spTree>
    <p:extLst>
      <p:ext uri="{BB962C8B-B14F-4D97-AF65-F5344CB8AC3E}">
        <p14:creationId xmlns:p14="http://schemas.microsoft.com/office/powerpoint/2010/main" val="32480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E8268D-4E15-454F-AAD9-99766D00EF04}"/>
              </a:ext>
            </a:extLst>
          </p:cNvPr>
          <p:cNvSpPr>
            <a:spLocks noGrp="1"/>
          </p:cNvSpPr>
          <p:nvPr>
            <p:ph type="title"/>
          </p:nvPr>
        </p:nvSpPr>
        <p:spPr>
          <a:xfrm>
            <a:off x="1371600" y="685800"/>
            <a:ext cx="7128934" cy="1249362"/>
          </a:xfrm>
        </p:spPr>
        <p:txBody>
          <a:bodyPr>
            <a:normAutofit/>
          </a:bodyPr>
          <a:lstStyle/>
          <a:p>
            <a:pPr algn="ctr"/>
            <a:r>
              <a:rPr lang="en-US" b="1" i="1" dirty="0">
                <a:solidFill>
                  <a:srgbClr val="C00000"/>
                </a:solidFill>
              </a:rPr>
              <a:t>Dave Smith</a:t>
            </a:r>
            <a:br>
              <a:rPr lang="en-US" sz="2000" b="1" i="1" dirty="0">
                <a:solidFill>
                  <a:srgbClr val="C00000"/>
                </a:solidFill>
              </a:rPr>
            </a:br>
            <a:r>
              <a:rPr lang="en-US" sz="2000" b="1" i="1" dirty="0">
                <a:solidFill>
                  <a:srgbClr val="C00000"/>
                </a:solidFill>
              </a:rPr>
              <a:t>Thurs 8PM– 10PM, Sat &amp; Sun 9PM – 1AM EST</a:t>
            </a:r>
            <a:endParaRPr lang="en-US" dirty="0"/>
          </a:p>
        </p:txBody>
      </p:sp>
      <p:sp>
        <p:nvSpPr>
          <p:cNvPr id="5" name="Content Placeholder 9">
            <a:extLst>
              <a:ext uri="{FF2B5EF4-FFF2-40B4-BE49-F238E27FC236}">
                <a16:creationId xmlns:a16="http://schemas.microsoft.com/office/drawing/2014/main" id="{262C8F64-F7CF-FC42-A6F4-03D7907DE43C}"/>
              </a:ext>
            </a:extLst>
          </p:cNvPr>
          <p:cNvSpPr>
            <a:spLocks noGrp="1"/>
          </p:cNvSpPr>
          <p:nvPr>
            <p:ph idx="1"/>
          </p:nvPr>
        </p:nvSpPr>
        <p:spPr>
          <a:xfrm>
            <a:off x="2895600" y="2057401"/>
            <a:ext cx="6019800" cy="4495800"/>
          </a:xfrm>
        </p:spPr>
        <p:txBody>
          <a:bodyPr>
            <a:noAutofit/>
          </a:bodyPr>
          <a:lstStyle/>
          <a:p>
            <a:r>
              <a:rPr lang="en-US" sz="1000" dirty="0"/>
              <a:t>National and local sports-talk show host for 25 years in Los Angeles and Portland.</a:t>
            </a:r>
          </a:p>
          <a:p>
            <a:r>
              <a:rPr lang="en-US" sz="1000" dirty="0"/>
              <a:t>National shows were for Sporting News Radio and most recently NBC Sports Radio.</a:t>
            </a:r>
          </a:p>
          <a:p>
            <a:r>
              <a:rPr lang="en-US" sz="1000" dirty="0"/>
              <a:t>Afternoon and morning drive in Los Angeles for KMAX 107.1 FM, AM 570, 1540 The Ticket, AM        830 and 980 The Beast</a:t>
            </a:r>
          </a:p>
          <a:p>
            <a:r>
              <a:rPr lang="en-US" sz="1000" dirty="0"/>
              <a:t>In Portland I did mid days for 750 The Game. </a:t>
            </a:r>
          </a:p>
          <a:p>
            <a:r>
              <a:rPr lang="en-US" sz="1000" dirty="0"/>
              <a:t>Four time winner of "Los Angeles' Best Sports-Talk Show Host" by the Los Angeles Daily News</a:t>
            </a:r>
          </a:p>
          <a:p>
            <a:r>
              <a:rPr lang="en-US" sz="1000" dirty="0"/>
              <a:t>Hosted the pre and post game shows for the Lakers, Dodgers, Angels, Clippers, USC and UCLA football and basketball, the Portland Trail Blazers and University of Oregon football and basketball.</a:t>
            </a:r>
          </a:p>
          <a:p>
            <a:r>
              <a:rPr lang="en-US" sz="1000" dirty="0"/>
              <a:t>Host of "Lakers Insider" show with Jeanie Buss and Kurt </a:t>
            </a:r>
            <a:r>
              <a:rPr lang="en-US" sz="1000" dirty="0" err="1"/>
              <a:t>Rambis</a:t>
            </a:r>
            <a:r>
              <a:rPr lang="en-US" sz="1000" dirty="0"/>
              <a:t>, The "Pete Carroll Show," the "Chip Kelly Show," "Blazers Talk" and many others.</a:t>
            </a:r>
          </a:p>
          <a:p>
            <a:r>
              <a:rPr lang="en-US" sz="1000" dirty="0"/>
              <a:t>Was a regular guest on the Fox News Channel.</a:t>
            </a:r>
          </a:p>
          <a:p>
            <a:r>
              <a:rPr lang="en-US" sz="1000" dirty="0"/>
              <a:t>Once a week guest on "Sports Roundtable" on Fox Sports in Los Angeles.</a:t>
            </a:r>
          </a:p>
          <a:p>
            <a:r>
              <a:rPr lang="en-US" sz="1000" dirty="0"/>
              <a:t>Regular guest on "I Max" on Fox Sports.  </a:t>
            </a:r>
          </a:p>
          <a:p>
            <a:r>
              <a:rPr lang="en-US" sz="1000" dirty="0"/>
              <a:t>Known for being opinionated, funny and topical.</a:t>
            </a:r>
          </a:p>
          <a:p>
            <a:r>
              <a:rPr lang="en-US" sz="1000" dirty="0"/>
              <a:t>Was once playfully lifted up into the air in the Lakers locker room by Shaq after criticizing him on the air.</a:t>
            </a:r>
          </a:p>
          <a:p>
            <a:r>
              <a:rPr lang="en-US" sz="1000" dirty="0"/>
              <a:t>Broke the story of Shaq coming to the Lakers, which was covered by Fox News, CNN and led to a segment with Jim Hill on CBS News.</a:t>
            </a:r>
          </a:p>
          <a:p>
            <a:r>
              <a:rPr lang="en-US" sz="1000" dirty="0"/>
              <a:t>Show segments include "Man Card Violations," "Sunday 6-Pack" and "The Roundtable." </a:t>
            </a:r>
            <a:endParaRPr lang="en-US" sz="1000" dirty="0">
              <a:latin typeface="+mn-lt"/>
            </a:endParaRPr>
          </a:p>
        </p:txBody>
      </p:sp>
      <p:pic>
        <p:nvPicPr>
          <p:cNvPr id="8" name="Picture 7">
            <a:extLst>
              <a:ext uri="{FF2B5EF4-FFF2-40B4-BE49-F238E27FC236}">
                <a16:creationId xmlns:a16="http://schemas.microsoft.com/office/drawing/2014/main" id="{9FD7A6C9-E68C-F14B-B488-CF1551640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63" y="2159681"/>
            <a:ext cx="2073480" cy="2763158"/>
          </a:xfrm>
          <a:prstGeom prst="rect">
            <a:avLst/>
          </a:prstGeom>
        </p:spPr>
      </p:pic>
    </p:spTree>
    <p:extLst>
      <p:ext uri="{BB962C8B-B14F-4D97-AF65-F5344CB8AC3E}">
        <p14:creationId xmlns:p14="http://schemas.microsoft.com/office/powerpoint/2010/main" val="77788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usa-map-of-sports-logos.png"/>
          <p:cNvPicPr>
            <a:picLocks noChangeAspect="1"/>
          </p:cNvPicPr>
          <p:nvPr/>
        </p:nvPicPr>
        <p:blipFill>
          <a:blip r:embed="rId2" cstate="print">
            <a:extLst>
              <a:ext uri="{28A0092B-C50C-407E-A947-70E740481C1C}">
                <a14:useLocalDpi xmlns:a14="http://schemas.microsoft.com/office/drawing/2010/main" val="0"/>
              </a:ext>
            </a:extLst>
          </a:blip>
          <a:srcRect l="5258" t="11502" r="1218" b="5115"/>
          <a:stretch>
            <a:fillRect/>
          </a:stretch>
        </p:blipFill>
        <p:spPr bwMode="auto">
          <a:xfrm>
            <a:off x="944301" y="1466127"/>
            <a:ext cx="4507488" cy="30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a:spLocks noGrp="1"/>
          </p:cNvSpPr>
          <p:nvPr>
            <p:ph sz="half" idx="4294967295"/>
          </p:nvPr>
        </p:nvSpPr>
        <p:spPr bwMode="auto">
          <a:xfrm>
            <a:off x="5609204" y="1600200"/>
            <a:ext cx="3200400" cy="3124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spcBef>
                <a:spcPts val="600"/>
              </a:spcBef>
              <a:spcAft>
                <a:spcPts val="600"/>
              </a:spcAft>
              <a:buClr>
                <a:schemeClr val="accent1"/>
              </a:buClr>
              <a:buSzPct val="100000"/>
              <a:buFont typeface="Arial" panose="020B0604020202020204" pitchFamily="34" charset="0"/>
              <a:buChar char="●"/>
            </a:pPr>
            <a:r>
              <a:rPr lang="en-US" altLang="en-US" sz="1800" b="1" dirty="0"/>
              <a:t>Over 550 affiliate radio stations </a:t>
            </a:r>
            <a:r>
              <a:rPr lang="en-US" altLang="en-US" sz="1800" dirty="0"/>
              <a:t>across the country – over 150 taking shows and over 400 taking updates</a:t>
            </a:r>
          </a:p>
          <a:p>
            <a:pPr>
              <a:spcBef>
                <a:spcPts val="600"/>
              </a:spcBef>
              <a:spcAft>
                <a:spcPts val="600"/>
              </a:spcAft>
              <a:buClr>
                <a:schemeClr val="accent1"/>
              </a:buClr>
              <a:buSzPct val="100000"/>
              <a:buFont typeface="Arial" panose="020B0604020202020204" pitchFamily="34" charset="0"/>
              <a:buChar char="●"/>
            </a:pPr>
            <a:r>
              <a:rPr lang="en-US" altLang="en-US" sz="1800" b="1" dirty="0"/>
              <a:t>Satellite channel 92 </a:t>
            </a:r>
            <a:r>
              <a:rPr lang="en-US" altLang="en-US" sz="1800" dirty="0"/>
              <a:t>taking 4-6 hours daily</a:t>
            </a:r>
          </a:p>
          <a:p>
            <a:pPr>
              <a:spcBef>
                <a:spcPts val="600"/>
              </a:spcBef>
              <a:spcAft>
                <a:spcPts val="600"/>
              </a:spcAft>
              <a:buClr>
                <a:schemeClr val="accent1"/>
              </a:buClr>
              <a:buSzPct val="100000"/>
              <a:buFont typeface="Arial" panose="020B0604020202020204" pitchFamily="34" charset="0"/>
              <a:buChar char="●"/>
            </a:pPr>
            <a:r>
              <a:rPr lang="en-US" altLang="en-US" sz="1800" b="1" dirty="0"/>
              <a:t>Large and growing mobile listenership</a:t>
            </a:r>
          </a:p>
          <a:p>
            <a:pPr>
              <a:spcBef>
                <a:spcPts val="600"/>
              </a:spcBef>
              <a:spcAft>
                <a:spcPts val="600"/>
              </a:spcAft>
              <a:buClr>
                <a:schemeClr val="accent1"/>
              </a:buClr>
              <a:buSzPct val="100000"/>
              <a:buFont typeface="Arial" panose="020B0604020202020204" pitchFamily="34" charset="0"/>
              <a:buChar char="●"/>
            </a:pPr>
            <a:r>
              <a:rPr lang="en-US" altLang="en-US" sz="1800" b="1" dirty="0"/>
              <a:t>6M+ listeners each week across all platforms</a:t>
            </a:r>
          </a:p>
        </p:txBody>
      </p:sp>
      <p:sp>
        <p:nvSpPr>
          <p:cNvPr id="7" name="TextBox 6"/>
          <p:cNvSpPr txBox="1"/>
          <p:nvPr/>
        </p:nvSpPr>
        <p:spPr>
          <a:xfrm>
            <a:off x="1981200" y="4844005"/>
            <a:ext cx="7281086" cy="1200329"/>
          </a:xfrm>
          <a:prstGeom prst="rect">
            <a:avLst/>
          </a:prstGeom>
          <a:noFill/>
        </p:spPr>
        <p:txBody>
          <a:bodyPr wrap="square" rtlCol="0">
            <a:spAutoFit/>
          </a:bodyPr>
          <a:lstStyle/>
          <a:p>
            <a:r>
              <a:rPr lang="en-US" sz="2400" b="1" dirty="0">
                <a:solidFill>
                  <a:srgbClr val="C5102F"/>
                </a:solidFill>
              </a:rPr>
              <a:t>We maintain our existing affiliate base for radio reach, while positioning for stronger digital growth</a:t>
            </a:r>
          </a:p>
        </p:txBody>
      </p:sp>
      <p:sp>
        <p:nvSpPr>
          <p:cNvPr id="9" name="Title 1"/>
          <p:cNvSpPr>
            <a:spLocks noGrp="1"/>
          </p:cNvSpPr>
          <p:nvPr>
            <p:ph type="title"/>
          </p:nvPr>
        </p:nvSpPr>
        <p:spPr bwMode="auto">
          <a:xfrm>
            <a:off x="957806" y="228600"/>
            <a:ext cx="7118465" cy="853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lgn="ctr"/>
            <a:r>
              <a:rPr lang="en-US" altLang="en-US" sz="3200" b="1" dirty="0">
                <a:effectLst>
                  <a:outerShdw blurRad="38100" dist="38100" dir="2700000" algn="tl">
                    <a:srgbClr val="000000">
                      <a:alpha val="43137"/>
                    </a:srgbClr>
                  </a:outerShdw>
                </a:effectLst>
              </a:rPr>
              <a:t>Today’s Radio Reach Large</a:t>
            </a:r>
          </a:p>
        </p:txBody>
      </p:sp>
    </p:spTree>
    <p:extLst>
      <p:ext uri="{BB962C8B-B14F-4D97-AF65-F5344CB8AC3E}">
        <p14:creationId xmlns:p14="http://schemas.microsoft.com/office/powerpoint/2010/main" val="105650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bwMode="auto">
          <a:xfrm>
            <a:off x="-343558" y="267798"/>
            <a:ext cx="8610600" cy="853440"/>
          </a:xfrm>
          <a:noFill/>
          <a:ln>
            <a:miter lim="800000"/>
            <a:headEnd/>
            <a:tailEnd/>
          </a:ln>
        </p:spPr>
        <p:txBody>
          <a:bodyPr vert="horz" wrap="square" lIns="91440" tIns="45720" rIns="91440" bIns="45720" numCol="1" compatLnSpc="1">
            <a:prstTxWarp prst="textNoShape">
              <a:avLst/>
            </a:prstTxWarp>
            <a:norm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Large, Multi-Platform Reach</a:t>
            </a:r>
          </a:p>
        </p:txBody>
      </p:sp>
      <p:sp>
        <p:nvSpPr>
          <p:cNvPr id="6" name="Slide Number Placeholder 5"/>
          <p:cNvSpPr>
            <a:spLocks noGrp="1"/>
          </p:cNvSpPr>
          <p:nvPr>
            <p:ph type="sldNum" sz="quarter" idx="11"/>
          </p:nvPr>
        </p:nvSpPr>
        <p:spPr/>
        <p:txBody>
          <a:bodyPr/>
          <a:lstStyle/>
          <a:p>
            <a:pPr>
              <a:defRPr/>
            </a:pPr>
            <a:fld id="{D8681D53-DDAB-4BB6-AE21-376B9F06E422}" type="slidenum">
              <a:rPr lang="en-US" smtClean="0"/>
              <a:pPr>
                <a:defRPr/>
              </a:pPr>
              <a:t>3</a:t>
            </a:fld>
            <a:endParaRPr lang="en-US"/>
          </a:p>
        </p:txBody>
      </p:sp>
      <p:cxnSp>
        <p:nvCxnSpPr>
          <p:cNvPr id="20" name="Straight Connector 19"/>
          <p:cNvCxnSpPr/>
          <p:nvPr/>
        </p:nvCxnSpPr>
        <p:spPr>
          <a:xfrm flipH="1" flipV="1">
            <a:off x="425934" y="3338338"/>
            <a:ext cx="2482627" cy="26052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08561" y="3348335"/>
            <a:ext cx="1968239"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and the network of affiliate radio stations</a:t>
            </a:r>
          </a:p>
        </p:txBody>
      </p:sp>
      <p:sp>
        <p:nvSpPr>
          <p:cNvPr id="19" name="TextBox 18"/>
          <p:cNvSpPr txBox="1"/>
          <p:nvPr/>
        </p:nvSpPr>
        <p:spPr>
          <a:xfrm>
            <a:off x="2832361" y="2320780"/>
            <a:ext cx="2044439"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 Flagship in Houston:</a:t>
            </a:r>
          </a:p>
        </p:txBody>
      </p:sp>
      <p:sp>
        <p:nvSpPr>
          <p:cNvPr id="16" name="TextBox 15"/>
          <p:cNvSpPr txBox="1"/>
          <p:nvPr/>
        </p:nvSpPr>
        <p:spPr>
          <a:xfrm>
            <a:off x="1188556" y="2267895"/>
            <a:ext cx="1707252" cy="954107"/>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Large number of mentions to be heard over all our platforms.</a:t>
            </a:r>
            <a:endParaRPr lang="en-US" sz="1400" b="1" i="1" dirty="0">
              <a:solidFill>
                <a:srgbClr val="FF0000"/>
              </a:solidFill>
              <a:effectLst>
                <a:outerShdw blurRad="38100" dist="38100" dir="2700000" algn="tl">
                  <a:srgbClr val="000000">
                    <a:alpha val="43137"/>
                  </a:srgbClr>
                </a:outerShdw>
              </a:effectLst>
            </a:endParaRPr>
          </a:p>
        </p:txBody>
      </p:sp>
      <p:sp>
        <p:nvSpPr>
          <p:cNvPr id="23" name="TextBox 22"/>
          <p:cNvSpPr txBox="1"/>
          <p:nvPr/>
        </p:nvSpPr>
        <p:spPr>
          <a:xfrm>
            <a:off x="5522324" y="1371600"/>
            <a:ext cx="878476"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Audio on Mobile</a:t>
            </a:r>
          </a:p>
        </p:txBody>
      </p:sp>
      <p:sp>
        <p:nvSpPr>
          <p:cNvPr id="24" name="TextBox 23"/>
          <p:cNvSpPr txBox="1"/>
          <p:nvPr/>
        </p:nvSpPr>
        <p:spPr>
          <a:xfrm>
            <a:off x="5087885" y="3098719"/>
            <a:ext cx="1486030" cy="276999"/>
          </a:xfrm>
          <a:prstGeom prst="rect">
            <a:avLst/>
          </a:prstGeom>
          <a:solidFill>
            <a:schemeClr val="bg1"/>
          </a:solidFill>
        </p:spPr>
        <p:txBody>
          <a:bodyPr wrap="square" rtlCol="0">
            <a:spAutoFit/>
          </a:bodyPr>
          <a:lstStyle/>
          <a:p>
            <a:r>
              <a:rPr lang="en-US" sz="1200" b="1" dirty="0">
                <a:latin typeface="Arial" panose="020B0604020202020204" pitchFamily="34" charset="0"/>
                <a:cs typeface="Arial" panose="020B0604020202020204" pitchFamily="34" charset="0"/>
              </a:rPr>
              <a:t>Podcast of shows</a:t>
            </a:r>
          </a:p>
        </p:txBody>
      </p:sp>
      <p:sp>
        <p:nvSpPr>
          <p:cNvPr id="25" name="TextBox 24"/>
          <p:cNvSpPr txBox="1"/>
          <p:nvPr/>
        </p:nvSpPr>
        <p:spPr>
          <a:xfrm>
            <a:off x="1079761" y="4447401"/>
            <a:ext cx="189203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Satellite</a:t>
            </a:r>
          </a:p>
        </p:txBody>
      </p:sp>
      <p:sp>
        <p:nvSpPr>
          <p:cNvPr id="27" name="TextBox 26"/>
          <p:cNvSpPr txBox="1"/>
          <p:nvPr/>
        </p:nvSpPr>
        <p:spPr>
          <a:xfrm>
            <a:off x="2704970" y="5792741"/>
            <a:ext cx="148603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Live Stream</a:t>
            </a:r>
          </a:p>
        </p:txBody>
      </p:sp>
      <p:sp>
        <p:nvSpPr>
          <p:cNvPr id="26" name="TextBox 25"/>
          <p:cNvSpPr txBox="1"/>
          <p:nvPr/>
        </p:nvSpPr>
        <p:spPr>
          <a:xfrm>
            <a:off x="6245220" y="3392269"/>
            <a:ext cx="2517780" cy="646331"/>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Large # of openings of short-form audio-on-demand via “push”/display onto other sites</a:t>
            </a:r>
          </a:p>
        </p:txBody>
      </p:sp>
      <p:cxnSp>
        <p:nvCxnSpPr>
          <p:cNvPr id="28" name="Straight Arrow Connector 27"/>
          <p:cNvCxnSpPr/>
          <p:nvPr/>
        </p:nvCxnSpPr>
        <p:spPr>
          <a:xfrm>
            <a:off x="7451824" y="4061320"/>
            <a:ext cx="0" cy="479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61110" y="6356350"/>
            <a:ext cx="2517780" cy="276999"/>
          </a:xfrm>
          <a:prstGeom prst="rect">
            <a:avLst/>
          </a:prstGeom>
          <a:solidFill>
            <a:schemeClr val="bg1"/>
          </a:solidFill>
        </p:spPr>
        <p:txBody>
          <a:bodyPr wrap="square" rtlCol="0">
            <a:spAutoFit/>
          </a:bodyPr>
          <a:lstStyle/>
          <a:p>
            <a:endParaRPr lang="en-US" sz="1200" b="1" dirty="0">
              <a:solidFill>
                <a:srgbClr val="C00000"/>
              </a:solidFill>
            </a:endParaRPr>
          </a:p>
        </p:txBody>
      </p:sp>
      <p:pic>
        <p:nvPicPr>
          <p:cNvPr id="31" name="B53B19F9-4430-4E3C-872A-4D1526B2F1D2"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4573" y="1193201"/>
            <a:ext cx="929770" cy="9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6010325" y="2633947"/>
            <a:ext cx="476342" cy="44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21979" y="1428750"/>
            <a:ext cx="3645271" cy="7107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171" name="Picture 3" descr="C:\Users\kirstyn.speich\Desktop\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715" y="4849095"/>
            <a:ext cx="2827085" cy="653952"/>
          </a:xfrm>
          <a:prstGeom prst="rect">
            <a:avLst/>
          </a:prstGeom>
          <a:noFill/>
          <a:extLst>
            <a:ext uri="{909E8E84-426E-40DD-AFC4-6F175D3DCCD1}">
              <a14:hiddenFill xmlns:a14="http://schemas.microsoft.com/office/drawing/2010/main">
                <a:solidFill>
                  <a:srgbClr val="FFFFFF"/>
                </a:solidFill>
              </a14:hiddenFill>
            </a:ext>
          </a:extLst>
        </p:spPr>
      </p:pic>
      <p:cxnSp>
        <p:nvCxnSpPr>
          <p:cNvPr id="1027" name="Straight Arrow Connector 1026"/>
          <p:cNvCxnSpPr/>
          <p:nvPr/>
        </p:nvCxnSpPr>
        <p:spPr>
          <a:xfrm flipV="1">
            <a:off x="3962400" y="5415987"/>
            <a:ext cx="566087" cy="527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3" descr="C:\Users\kirstyn.speich\Desktop\SiriusX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112" y="3413090"/>
            <a:ext cx="1088687" cy="10886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rstyn.speich\Desktop\Podcast_Arena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371600"/>
            <a:ext cx="2710697" cy="13455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9986" y="2669659"/>
            <a:ext cx="2057400" cy="567559"/>
          </a:xfrm>
          <a:prstGeom prst="rect">
            <a:avLst/>
          </a:prstGeom>
        </p:spPr>
      </p:pic>
      <p:pic>
        <p:nvPicPr>
          <p:cNvPr id="5" name="Picture 2" descr="C:\Users\kirstyn.speich\Desktop\Capt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0325" y="4585853"/>
            <a:ext cx="2265285" cy="1399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50039BC-B43C-486E-9825-FEFC8E4769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439" t="4236" r="12614" b="15274"/>
          <a:stretch/>
        </p:blipFill>
        <p:spPr>
          <a:xfrm>
            <a:off x="39627" y="1981200"/>
            <a:ext cx="1144723" cy="1447800"/>
          </a:xfrm>
          <a:prstGeom prst="rect">
            <a:avLst/>
          </a:prstGeom>
        </p:spPr>
      </p:pic>
    </p:spTree>
    <p:extLst>
      <p:ext uri="{BB962C8B-B14F-4D97-AF65-F5344CB8AC3E}">
        <p14:creationId xmlns:p14="http://schemas.microsoft.com/office/powerpoint/2010/main" val="204135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5519089"/>
            <a:ext cx="4876799" cy="523220"/>
          </a:xfrm>
          <a:prstGeom prst="rect">
            <a:avLst/>
          </a:prstGeom>
          <a:noFill/>
        </p:spPr>
        <p:txBody>
          <a:bodyPr wrap="square" rtlCol="0">
            <a:spAutoFit/>
          </a:bodyPr>
          <a:lstStyle/>
          <a:p>
            <a:r>
              <a:rPr lang="en-US" sz="2800" b="1" dirty="0">
                <a:solidFill>
                  <a:srgbClr val="C5102F"/>
                </a:solidFill>
                <a:latin typeface="Arial" panose="020B0604020202020204" pitchFamily="34" charset="0"/>
                <a:cs typeface="Arial" panose="020B0604020202020204" pitchFamily="34" charset="0"/>
              </a:rPr>
              <a:t>URL: SBNationRadio.com</a:t>
            </a:r>
          </a:p>
        </p:txBody>
      </p:sp>
      <p:pic>
        <p:nvPicPr>
          <p:cNvPr id="1026" name="Picture 2" descr="C:\Users\kirstyn.speich\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5801468" cy="4429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914400" y="137160"/>
            <a:ext cx="6960524" cy="853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Radio Site</a:t>
            </a:r>
          </a:p>
        </p:txBody>
      </p:sp>
    </p:spTree>
    <p:extLst>
      <p:ext uri="{BB962C8B-B14F-4D97-AF65-F5344CB8AC3E}">
        <p14:creationId xmlns:p14="http://schemas.microsoft.com/office/powerpoint/2010/main" val="318846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55881" y="5239060"/>
            <a:ext cx="1355290" cy="523220"/>
          </a:xfrm>
          <a:prstGeom prst="rect">
            <a:avLst/>
          </a:prstGeom>
          <a:noFill/>
        </p:spPr>
        <p:txBody>
          <a:bodyPr wrap="square" rtlCol="0">
            <a:spAutoFit/>
          </a:bodyPr>
          <a:lstStyle/>
          <a:p>
            <a:r>
              <a:rPr lang="en-US" sz="2800" dirty="0">
                <a:latin typeface="Franklin Gothic Heavy" panose="020B0903020102020204" pitchFamily="34" charset="0"/>
              </a:rPr>
              <a:t>4pm</a:t>
            </a:r>
          </a:p>
        </p:txBody>
      </p:sp>
      <p:pic>
        <p:nvPicPr>
          <p:cNvPr id="1026" name="Picture 2" descr="C:\Users\kirstyn.speich\Desktop\PushingTheOdds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416" y="1828800"/>
            <a:ext cx="2312921" cy="1035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51637" y="2947141"/>
            <a:ext cx="1132501" cy="800219"/>
          </a:xfrm>
          <a:prstGeom prst="rect">
            <a:avLst/>
          </a:prstGeom>
          <a:noFill/>
        </p:spPr>
        <p:txBody>
          <a:bodyPr wrap="square" rtlCol="0">
            <a:spAutoFit/>
          </a:bodyPr>
          <a:lstStyle/>
          <a:p>
            <a:r>
              <a:rPr lang="en-US" sz="2800" dirty="0">
                <a:latin typeface="Franklin Gothic Heavy" panose="020B0903020102020204" pitchFamily="34" charset="0"/>
              </a:rPr>
              <a:t>1pm</a:t>
            </a:r>
          </a:p>
          <a:p>
            <a:endParaRPr lang="en-US" dirty="0"/>
          </a:p>
        </p:txBody>
      </p:sp>
      <p:pic>
        <p:nvPicPr>
          <p:cNvPr id="12" name="Picture 11">
            <a:extLst>
              <a:ext uri="{FF2B5EF4-FFF2-40B4-BE49-F238E27FC236}">
                <a16:creationId xmlns:a16="http://schemas.microsoft.com/office/drawing/2014/main" id="{6A6E0123-68D9-4085-A31B-99942D622A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63" t="29914" r="20999" b="24229"/>
          <a:stretch/>
        </p:blipFill>
        <p:spPr>
          <a:xfrm>
            <a:off x="2755513" y="1367795"/>
            <a:ext cx="2342656" cy="1768686"/>
          </a:xfrm>
          <a:prstGeom prst="rect">
            <a:avLst/>
          </a:prstGeom>
        </p:spPr>
      </p:pic>
      <p:sp>
        <p:nvSpPr>
          <p:cNvPr id="15" name="TextBox 14">
            <a:extLst>
              <a:ext uri="{FF2B5EF4-FFF2-40B4-BE49-F238E27FC236}">
                <a16:creationId xmlns:a16="http://schemas.microsoft.com/office/drawing/2014/main" id="{D76A40B5-422B-42A5-AECF-75CFF5787958}"/>
              </a:ext>
            </a:extLst>
          </p:cNvPr>
          <p:cNvSpPr txBox="1"/>
          <p:nvPr/>
        </p:nvSpPr>
        <p:spPr>
          <a:xfrm>
            <a:off x="3454931" y="2993384"/>
            <a:ext cx="1692730" cy="523220"/>
          </a:xfrm>
          <a:prstGeom prst="rect">
            <a:avLst/>
          </a:prstGeom>
          <a:noFill/>
        </p:spPr>
        <p:txBody>
          <a:bodyPr wrap="square" rtlCol="0">
            <a:spAutoFit/>
          </a:bodyPr>
          <a:lstStyle/>
          <a:p>
            <a:r>
              <a:rPr lang="en-US" sz="2800" dirty="0">
                <a:latin typeface="Franklin Gothic Heavy" panose="020B0903020102020204" pitchFamily="34" charset="0"/>
              </a:rPr>
              <a:t>6am</a:t>
            </a:r>
          </a:p>
        </p:txBody>
      </p:sp>
      <p:sp>
        <p:nvSpPr>
          <p:cNvPr id="27" name="TextBox 26">
            <a:extLst>
              <a:ext uri="{FF2B5EF4-FFF2-40B4-BE49-F238E27FC236}">
                <a16:creationId xmlns:a16="http://schemas.microsoft.com/office/drawing/2014/main" id="{6FCD92BF-E61C-43E3-8CD8-8DD5D90A1327}"/>
              </a:ext>
            </a:extLst>
          </p:cNvPr>
          <p:cNvSpPr txBox="1"/>
          <p:nvPr/>
        </p:nvSpPr>
        <p:spPr>
          <a:xfrm>
            <a:off x="2171700" y="353008"/>
            <a:ext cx="49530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Weekday Line Up</a:t>
            </a:r>
          </a:p>
        </p:txBody>
      </p:sp>
      <p:sp>
        <p:nvSpPr>
          <p:cNvPr id="30" name="TextBox 29">
            <a:extLst>
              <a:ext uri="{FF2B5EF4-FFF2-40B4-BE49-F238E27FC236}">
                <a16:creationId xmlns:a16="http://schemas.microsoft.com/office/drawing/2014/main" id="{62D20479-94B9-4EE4-AE6C-D8E719F0020C}"/>
              </a:ext>
            </a:extLst>
          </p:cNvPr>
          <p:cNvSpPr txBox="1"/>
          <p:nvPr/>
        </p:nvSpPr>
        <p:spPr>
          <a:xfrm>
            <a:off x="7065235" y="5295780"/>
            <a:ext cx="1226215" cy="800219"/>
          </a:xfrm>
          <a:prstGeom prst="rect">
            <a:avLst/>
          </a:prstGeom>
          <a:noFill/>
        </p:spPr>
        <p:txBody>
          <a:bodyPr wrap="square" rtlCol="0">
            <a:spAutoFit/>
          </a:bodyPr>
          <a:lstStyle/>
          <a:p>
            <a:r>
              <a:rPr lang="en-US" sz="2800" dirty="0">
                <a:latin typeface="Franklin Gothic Heavy" panose="020B0903020102020204" pitchFamily="34" charset="0"/>
              </a:rPr>
              <a:t>10pm</a:t>
            </a:r>
          </a:p>
          <a:p>
            <a:endParaRPr lang="en-US" dirty="0"/>
          </a:p>
        </p:txBody>
      </p:sp>
      <p:sp>
        <p:nvSpPr>
          <p:cNvPr id="31" name="TextBox 30">
            <a:extLst>
              <a:ext uri="{FF2B5EF4-FFF2-40B4-BE49-F238E27FC236}">
                <a16:creationId xmlns:a16="http://schemas.microsoft.com/office/drawing/2014/main" id="{73062A85-46EA-4D32-82EB-0CA1F942D217}"/>
              </a:ext>
            </a:extLst>
          </p:cNvPr>
          <p:cNvSpPr txBox="1"/>
          <p:nvPr/>
        </p:nvSpPr>
        <p:spPr>
          <a:xfrm>
            <a:off x="1371600" y="2989070"/>
            <a:ext cx="1692730" cy="523220"/>
          </a:xfrm>
          <a:prstGeom prst="rect">
            <a:avLst/>
          </a:prstGeom>
          <a:noFill/>
        </p:spPr>
        <p:txBody>
          <a:bodyPr wrap="square" rtlCol="0">
            <a:spAutoFit/>
          </a:bodyPr>
          <a:lstStyle/>
          <a:p>
            <a:r>
              <a:rPr lang="en-US" sz="2800" dirty="0">
                <a:latin typeface="Franklin Gothic Heavy" panose="020B0903020102020204" pitchFamily="34" charset="0"/>
              </a:rPr>
              <a:t>1am</a:t>
            </a:r>
          </a:p>
        </p:txBody>
      </p:sp>
      <p:pic>
        <p:nvPicPr>
          <p:cNvPr id="35" name="Picture 34">
            <a:extLst>
              <a:ext uri="{FF2B5EF4-FFF2-40B4-BE49-F238E27FC236}">
                <a16:creationId xmlns:a16="http://schemas.microsoft.com/office/drawing/2014/main" id="{4FD3C95B-608B-43D2-A88B-BB65FC69EB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566" y="3652969"/>
            <a:ext cx="1210579" cy="1642812"/>
          </a:xfrm>
          <a:prstGeom prst="rect">
            <a:avLst/>
          </a:prstGeom>
        </p:spPr>
      </p:pic>
      <p:sp>
        <p:nvSpPr>
          <p:cNvPr id="37" name="TextBox 36">
            <a:extLst>
              <a:ext uri="{FF2B5EF4-FFF2-40B4-BE49-F238E27FC236}">
                <a16:creationId xmlns:a16="http://schemas.microsoft.com/office/drawing/2014/main" id="{6BE5EF4F-6C84-4BE7-8053-8290393EBFFB}"/>
              </a:ext>
            </a:extLst>
          </p:cNvPr>
          <p:cNvSpPr txBox="1"/>
          <p:nvPr/>
        </p:nvSpPr>
        <p:spPr>
          <a:xfrm>
            <a:off x="5340305" y="5295780"/>
            <a:ext cx="1226215" cy="800219"/>
          </a:xfrm>
          <a:prstGeom prst="rect">
            <a:avLst/>
          </a:prstGeom>
          <a:noFill/>
        </p:spPr>
        <p:txBody>
          <a:bodyPr wrap="square" rtlCol="0">
            <a:spAutoFit/>
          </a:bodyPr>
          <a:lstStyle/>
          <a:p>
            <a:r>
              <a:rPr lang="en-US" sz="2800" dirty="0">
                <a:latin typeface="Franklin Gothic Heavy" panose="020B0903020102020204" pitchFamily="34" charset="0"/>
              </a:rPr>
              <a:t>8pm</a:t>
            </a:r>
          </a:p>
          <a:p>
            <a:endParaRPr lang="en-US" dirty="0"/>
          </a:p>
        </p:txBody>
      </p:sp>
      <p:pic>
        <p:nvPicPr>
          <p:cNvPr id="47" name="Picture 46">
            <a:extLst>
              <a:ext uri="{FF2B5EF4-FFF2-40B4-BE49-F238E27FC236}">
                <a16:creationId xmlns:a16="http://schemas.microsoft.com/office/drawing/2014/main" id="{3527ED32-4D56-4958-A12A-CD16EAC4A3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236" t="20000" r="11243" b="32222"/>
          <a:stretch/>
        </p:blipFill>
        <p:spPr>
          <a:xfrm>
            <a:off x="6695079" y="3983117"/>
            <a:ext cx="1989116" cy="1110805"/>
          </a:xfrm>
          <a:prstGeom prst="rect">
            <a:avLst/>
          </a:prstGeom>
        </p:spPr>
      </p:pic>
      <p:pic>
        <p:nvPicPr>
          <p:cNvPr id="21" name="Picture 20">
            <a:extLst>
              <a:ext uri="{FF2B5EF4-FFF2-40B4-BE49-F238E27FC236}">
                <a16:creationId xmlns:a16="http://schemas.microsoft.com/office/drawing/2014/main" id="{028B3EAA-11BD-FA4D-B281-B596F461B0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938" y="1347390"/>
            <a:ext cx="1210579" cy="1642812"/>
          </a:xfrm>
          <a:prstGeom prst="rect">
            <a:avLst/>
          </a:prstGeom>
        </p:spPr>
      </p:pic>
      <p:pic>
        <p:nvPicPr>
          <p:cNvPr id="24" name="Picture 23">
            <a:extLst>
              <a:ext uri="{FF2B5EF4-FFF2-40B4-BE49-F238E27FC236}">
                <a16:creationId xmlns:a16="http://schemas.microsoft.com/office/drawing/2014/main" id="{89AE6699-F960-D64F-A0CF-FB2346CBDA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2933" y="1160158"/>
            <a:ext cx="1339125" cy="2033533"/>
          </a:xfrm>
          <a:prstGeom prst="rect">
            <a:avLst/>
          </a:prstGeom>
        </p:spPr>
      </p:pic>
      <p:sp>
        <p:nvSpPr>
          <p:cNvPr id="25" name="TextBox 24">
            <a:extLst>
              <a:ext uri="{FF2B5EF4-FFF2-40B4-BE49-F238E27FC236}">
                <a16:creationId xmlns:a16="http://schemas.microsoft.com/office/drawing/2014/main" id="{675F7E07-C738-3944-A2DC-E181F0165099}"/>
              </a:ext>
            </a:extLst>
          </p:cNvPr>
          <p:cNvSpPr txBox="1"/>
          <p:nvPr/>
        </p:nvSpPr>
        <p:spPr>
          <a:xfrm>
            <a:off x="5437892" y="2989070"/>
            <a:ext cx="1339124" cy="800219"/>
          </a:xfrm>
          <a:prstGeom prst="rect">
            <a:avLst/>
          </a:prstGeom>
          <a:noFill/>
        </p:spPr>
        <p:txBody>
          <a:bodyPr wrap="square" rtlCol="0">
            <a:spAutoFit/>
          </a:bodyPr>
          <a:lstStyle/>
          <a:p>
            <a:r>
              <a:rPr lang="en-US" sz="2800" dirty="0">
                <a:latin typeface="Franklin Gothic Heavy" panose="020B0903020102020204" pitchFamily="34" charset="0"/>
              </a:rPr>
              <a:t>10am</a:t>
            </a:r>
          </a:p>
          <a:p>
            <a:endParaRPr lang="en-US" dirty="0"/>
          </a:p>
        </p:txBody>
      </p:sp>
      <p:pic>
        <p:nvPicPr>
          <p:cNvPr id="5" name="Picture 4">
            <a:extLst>
              <a:ext uri="{FF2B5EF4-FFF2-40B4-BE49-F238E27FC236}">
                <a16:creationId xmlns:a16="http://schemas.microsoft.com/office/drawing/2014/main" id="{F2455380-12FE-2F41-9FD0-C94CE5665D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5295" y="3985195"/>
            <a:ext cx="2565400" cy="1310585"/>
          </a:xfrm>
          <a:prstGeom prst="rect">
            <a:avLst/>
          </a:prstGeom>
        </p:spPr>
      </p:pic>
    </p:spTree>
    <p:extLst>
      <p:ext uri="{BB962C8B-B14F-4D97-AF65-F5344CB8AC3E}">
        <p14:creationId xmlns:p14="http://schemas.microsoft.com/office/powerpoint/2010/main" val="31031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6" y="762000"/>
            <a:ext cx="7128934" cy="762000"/>
          </a:xfrm>
        </p:spPr>
        <p:txBody>
          <a:bodyPr>
            <a:normAutofit fontScale="90000"/>
          </a:bodyPr>
          <a:lstStyle/>
          <a:p>
            <a:pPr algn="ctr"/>
            <a:r>
              <a:rPr lang="en-US" b="1" i="1" dirty="0">
                <a:solidFill>
                  <a:srgbClr val="C00000"/>
                </a:solidFill>
              </a:rPr>
              <a:t>The Second Level w/</a:t>
            </a:r>
            <a:r>
              <a:rPr lang="en-US" b="1" i="1" dirty="0" err="1">
                <a:solidFill>
                  <a:srgbClr val="C00000"/>
                </a:solidFill>
              </a:rPr>
              <a:t>Eytan</a:t>
            </a:r>
            <a:r>
              <a:rPr lang="en-US" b="1" i="1" dirty="0">
                <a:solidFill>
                  <a:srgbClr val="C00000"/>
                </a:solidFill>
              </a:rPr>
              <a:t> </a:t>
            </a:r>
            <a:r>
              <a:rPr lang="en-US" b="1" i="1" dirty="0" err="1">
                <a:solidFill>
                  <a:srgbClr val="C00000"/>
                </a:solidFill>
              </a:rPr>
              <a:t>Shander</a:t>
            </a:r>
            <a:br>
              <a:rPr lang="en-US" sz="2000" b="1" i="1" dirty="0">
                <a:solidFill>
                  <a:srgbClr val="C00000"/>
                </a:solidFill>
              </a:rPr>
            </a:br>
            <a:r>
              <a:rPr lang="en-US" sz="2000" b="1" i="1" dirty="0">
                <a:solidFill>
                  <a:srgbClr val="C00000"/>
                </a:solidFill>
              </a:rPr>
              <a:t>1 AM – 6 AM EST</a:t>
            </a:r>
            <a:endParaRPr lang="en-US" dirty="0"/>
          </a:p>
        </p:txBody>
      </p:sp>
      <p:sp>
        <p:nvSpPr>
          <p:cNvPr id="5" name="TextBox 4">
            <a:extLst>
              <a:ext uri="{FF2B5EF4-FFF2-40B4-BE49-F238E27FC236}">
                <a16:creationId xmlns:a16="http://schemas.microsoft.com/office/drawing/2014/main" id="{991983E7-EAE7-4CC9-9BFC-2DE42B8543D9}"/>
              </a:ext>
            </a:extLst>
          </p:cNvPr>
          <p:cNvSpPr txBox="1"/>
          <p:nvPr/>
        </p:nvSpPr>
        <p:spPr>
          <a:xfrm>
            <a:off x="3920067" y="1826172"/>
            <a:ext cx="4385733" cy="3139321"/>
          </a:xfrm>
          <a:prstGeom prst="rect">
            <a:avLst/>
          </a:prstGeom>
          <a:noFill/>
        </p:spPr>
        <p:txBody>
          <a:bodyPr wrap="square" rtlCol="0">
            <a:spAutoFit/>
          </a:bodyPr>
          <a:lstStyle/>
          <a:p>
            <a:r>
              <a:rPr lang="en-US" sz="1200" dirty="0" err="1"/>
              <a:t>Eytan</a:t>
            </a:r>
            <a:r>
              <a:rPr lang="en-US" sz="1200" dirty="0"/>
              <a:t> is a fourteen-year talk radio veteran and has been doing local TV in Philadelphia for the past three years. He is currently hosting at 97.3 ESPN in South Jersey and contributing at FOX29 in Philadelphia. A New York City native, </a:t>
            </a:r>
            <a:r>
              <a:rPr lang="en-US" sz="1200" dirty="0" err="1"/>
              <a:t>Shander</a:t>
            </a:r>
            <a:r>
              <a:rPr lang="en-US" sz="1200" dirty="0"/>
              <a:t> has been a staple on the Philadelphia airwaves for the past decade. He’s hosted at top stations like WIP and WPEN in Philadelphia, while doing sports analysis on FOX29 and NBC Sports Philadelphia. He spent two years working as a host and locker room correspondent for an ESPN station in Nashville, TN. </a:t>
            </a:r>
            <a:r>
              <a:rPr lang="en-US" sz="1200" dirty="0" err="1"/>
              <a:t>Shander</a:t>
            </a:r>
            <a:r>
              <a:rPr lang="en-US" sz="1200" dirty="0"/>
              <a:t> currently does national shows for SB Nation Radio and was previously on NBC Sports Radio and Sirius/XM. He has two digital shows as well, including one with Brian Westbrook. </a:t>
            </a:r>
            <a:r>
              <a:rPr lang="en-US" sz="1200" dirty="0" err="1"/>
              <a:t>Shander</a:t>
            </a:r>
            <a:r>
              <a:rPr lang="en-US" sz="1200" dirty="0"/>
              <a:t> currently lives in Philadelphia and travels as often as he can to OCMD.</a:t>
            </a:r>
          </a:p>
          <a:p>
            <a:r>
              <a:rPr lang="en-US" dirty="0"/>
              <a:t> </a:t>
            </a:r>
            <a:endParaRPr lang="en-US" sz="1200" dirty="0"/>
          </a:p>
          <a:p>
            <a:r>
              <a:rPr lang="en-US" sz="1200" b="1" i="1" dirty="0"/>
              <a:t>@</a:t>
            </a:r>
            <a:r>
              <a:rPr lang="en-US" sz="1200" b="1" i="1" dirty="0" err="1"/>
              <a:t>shandershow</a:t>
            </a:r>
            <a:r>
              <a:rPr lang="en-US" sz="1200" b="1" i="1" dirty="0"/>
              <a:t> – Twitter/IG | </a:t>
            </a:r>
            <a:r>
              <a:rPr lang="en-US" sz="1200" b="1" i="1" dirty="0" err="1"/>
              <a:t>Eytan</a:t>
            </a:r>
            <a:r>
              <a:rPr lang="en-US" sz="1200" b="1" i="1" dirty="0"/>
              <a:t> </a:t>
            </a:r>
            <a:r>
              <a:rPr lang="en-US" sz="1200" b="1" i="1" dirty="0" err="1"/>
              <a:t>Shander</a:t>
            </a:r>
            <a:r>
              <a:rPr lang="en-US" sz="1200" b="1" i="1" dirty="0"/>
              <a:t> - Facebook</a:t>
            </a:r>
          </a:p>
        </p:txBody>
      </p:sp>
      <p:pic>
        <p:nvPicPr>
          <p:cNvPr id="6" name="Picture 5">
            <a:extLst>
              <a:ext uri="{FF2B5EF4-FFF2-40B4-BE49-F238E27FC236}">
                <a16:creationId xmlns:a16="http://schemas.microsoft.com/office/drawing/2014/main" id="{7B6FAB8D-D77F-C34B-8FB5-DE16EBD9E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841938"/>
            <a:ext cx="2672947" cy="3174124"/>
          </a:xfrm>
          <a:prstGeom prst="rect">
            <a:avLst/>
          </a:prstGeom>
        </p:spPr>
      </p:pic>
    </p:spTree>
    <p:extLst>
      <p:ext uri="{BB962C8B-B14F-4D97-AF65-F5344CB8AC3E}">
        <p14:creationId xmlns:p14="http://schemas.microsoft.com/office/powerpoint/2010/main" val="222561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976533" cy="1143000"/>
          </a:xfrm>
        </p:spPr>
        <p:txBody>
          <a:bodyPr>
            <a:normAutofit fontScale="90000"/>
          </a:bodyPr>
          <a:lstStyle/>
          <a:p>
            <a:pPr algn="ctr"/>
            <a:r>
              <a:rPr lang="en-US" b="1" i="1" dirty="0">
                <a:solidFill>
                  <a:srgbClr val="C00000"/>
                </a:solidFill>
              </a:rPr>
              <a:t>Tony </a:t>
            </a:r>
            <a:r>
              <a:rPr lang="en-US" b="1" i="1" dirty="0" err="1">
                <a:solidFill>
                  <a:srgbClr val="C00000"/>
                </a:solidFill>
              </a:rPr>
              <a:t>Desiere</a:t>
            </a:r>
            <a:r>
              <a:rPr lang="en-US" b="1" i="1" dirty="0">
                <a:solidFill>
                  <a:srgbClr val="C00000"/>
                </a:solidFill>
              </a:rPr>
              <a:t> &amp; Ronn Culver</a:t>
            </a:r>
            <a:br>
              <a:rPr lang="en-US" b="1" i="1" dirty="0">
                <a:solidFill>
                  <a:srgbClr val="C00000"/>
                </a:solidFill>
              </a:rPr>
            </a:br>
            <a:r>
              <a:rPr lang="en-US" sz="2200" b="1" i="1" dirty="0">
                <a:solidFill>
                  <a:srgbClr val="C00000"/>
                </a:solidFill>
              </a:rPr>
              <a:t>SB Nation AM</a:t>
            </a:r>
            <a:br>
              <a:rPr lang="en-US" b="1" i="1" dirty="0">
                <a:solidFill>
                  <a:srgbClr val="C00000"/>
                </a:solidFill>
              </a:rPr>
            </a:br>
            <a:r>
              <a:rPr lang="en-US" sz="2200" b="1" i="1" dirty="0">
                <a:solidFill>
                  <a:srgbClr val="C00000"/>
                </a:solidFill>
              </a:rPr>
              <a:t>6AM - 10AM, EST Mon-Fri </a:t>
            </a:r>
            <a:endParaRPr lang="en-US" sz="2200" dirty="0"/>
          </a:p>
        </p:txBody>
      </p:sp>
      <p:sp>
        <p:nvSpPr>
          <p:cNvPr id="10" name="Content Placeholder 9"/>
          <p:cNvSpPr>
            <a:spLocks noGrp="1"/>
          </p:cNvSpPr>
          <p:nvPr>
            <p:ph idx="1"/>
          </p:nvPr>
        </p:nvSpPr>
        <p:spPr>
          <a:xfrm>
            <a:off x="-3048000" y="1371601"/>
            <a:ext cx="3048000" cy="3200400"/>
          </a:xfrm>
        </p:spPr>
        <p:txBody>
          <a:bodyPr>
            <a:normAutofit/>
          </a:bodyPr>
          <a:lstStyle/>
          <a:p>
            <a:pPr marL="0" indent="0">
              <a:buNone/>
              <a:defRPr/>
            </a:pPr>
            <a:endParaRPr lang="en-US" sz="2000" dirty="0">
              <a:latin typeface="Helvetica 55 Roman"/>
            </a:endParaRPr>
          </a:p>
          <a:p>
            <a:endParaRPr lang="en-US" dirty="0"/>
          </a:p>
        </p:txBody>
      </p:sp>
      <p:sp>
        <p:nvSpPr>
          <p:cNvPr id="3" name="TextBox 2"/>
          <p:cNvSpPr txBox="1"/>
          <p:nvPr/>
        </p:nvSpPr>
        <p:spPr>
          <a:xfrm>
            <a:off x="1066800" y="1752600"/>
            <a:ext cx="7369786" cy="1384995"/>
          </a:xfrm>
          <a:prstGeom prst="rect">
            <a:avLst/>
          </a:prstGeom>
          <a:noFill/>
        </p:spPr>
        <p:txBody>
          <a:bodyPr wrap="square" rtlCol="0">
            <a:spAutoFit/>
          </a:bodyPr>
          <a:lstStyle/>
          <a:p>
            <a:pPr>
              <a:buFont typeface="Arial" panose="020B0604020202020204" pitchFamily="34" charset="0"/>
              <a:buNone/>
            </a:pPr>
            <a:r>
              <a:rPr lang="en-US" altLang="en-US" sz="1200" b="1" i="1" dirty="0">
                <a:cs typeface="Arial" panose="020B0604020202020204" pitchFamily="34" charset="0"/>
              </a:rPr>
              <a:t>Tony </a:t>
            </a:r>
            <a:r>
              <a:rPr lang="en-US" altLang="en-US" sz="1200" b="1" i="1" dirty="0" err="1">
                <a:cs typeface="Arial" panose="020B0604020202020204" pitchFamily="34" charset="0"/>
              </a:rPr>
              <a:t>Desiere</a:t>
            </a:r>
            <a:r>
              <a:rPr lang="en-US" altLang="en-US" sz="1200" b="1" i="1" dirty="0">
                <a:cs typeface="Arial" panose="020B0604020202020204" pitchFamily="34" charset="0"/>
              </a:rPr>
              <a:t> </a:t>
            </a:r>
            <a:r>
              <a:rPr lang="en-US" altLang="en-US" sz="1200" dirty="0">
                <a:cs typeface="Arial" panose="020B0604020202020204" pitchFamily="34" charset="0"/>
              </a:rPr>
              <a:t>has been broadcasting for over 20 years going back to high school in New Hampshire where he did play-by-play on the basketball coach’s game tape. That led him to a communications degree and a job at the largest news/talk station in the state. Since then his career has had stops in Las Vegas, Denver, Colorado Springs and Nashville. He arrived at Yahoo! Sports Radio in 2012 which became SB Nation in 2016. Tony is a huge fan of SEC football, attended college at South Carolina and loves the in house battles with his Florida Gator wife Lori. He also spends as much time on the golf course as his two kids will allow. </a:t>
            </a:r>
            <a:endParaRPr lang="en-US" sz="1200" dirty="0"/>
          </a:p>
        </p:txBody>
      </p:sp>
      <p:pic>
        <p:nvPicPr>
          <p:cNvPr id="6" name="Picture 5">
            <a:extLst>
              <a:ext uri="{FF2B5EF4-FFF2-40B4-BE49-F238E27FC236}">
                <a16:creationId xmlns:a16="http://schemas.microsoft.com/office/drawing/2014/main" id="{11D8B671-1752-4E9A-8FDE-277A1A273C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63" t="29914" r="20999" b="24229"/>
          <a:stretch/>
        </p:blipFill>
        <p:spPr>
          <a:xfrm>
            <a:off x="5410200" y="2978244"/>
            <a:ext cx="3638660" cy="2747160"/>
          </a:xfrm>
          <a:prstGeom prst="rect">
            <a:avLst/>
          </a:prstGeom>
        </p:spPr>
      </p:pic>
      <p:sp>
        <p:nvSpPr>
          <p:cNvPr id="7" name="TextBox 6">
            <a:extLst>
              <a:ext uri="{FF2B5EF4-FFF2-40B4-BE49-F238E27FC236}">
                <a16:creationId xmlns:a16="http://schemas.microsoft.com/office/drawing/2014/main" id="{2870CDAC-C8D1-4F2C-87C1-B67D808A3F4F}"/>
              </a:ext>
            </a:extLst>
          </p:cNvPr>
          <p:cNvSpPr txBox="1"/>
          <p:nvPr/>
        </p:nvSpPr>
        <p:spPr>
          <a:xfrm>
            <a:off x="1051560" y="3137595"/>
            <a:ext cx="4533900" cy="2123658"/>
          </a:xfrm>
          <a:prstGeom prst="rect">
            <a:avLst/>
          </a:prstGeom>
          <a:noFill/>
        </p:spPr>
        <p:txBody>
          <a:bodyPr wrap="square" rtlCol="0">
            <a:spAutoFit/>
          </a:bodyPr>
          <a:lstStyle/>
          <a:p>
            <a:r>
              <a:rPr lang="en-US" sz="1200" b="1" i="1" dirty="0"/>
              <a:t>Ronn Culver </a:t>
            </a:r>
            <a:r>
              <a:rPr lang="en-US" sz="1200" dirty="0"/>
              <a:t>got his first big break reading the morning announcements in junior high and from then on out, he knew he had a face for radio. He studied Radio, Television &amp; Film at California State University, Northridge and after failing to make it as a regular cast member on Friends he turned his efforts to teaching elementary school kids. Living in Southern California and then Hawaii, Ronn traded in his surfboard for a microphone in 2014 and moved to Houston where he currently holds the position of Executive Producer of SB Nation Radio. Ronn is always humbled by his wife and their three boys who know that his love of sports comes second only to his love of his family.</a:t>
            </a:r>
          </a:p>
        </p:txBody>
      </p:sp>
    </p:spTree>
    <p:extLst>
      <p:ext uri="{BB962C8B-B14F-4D97-AF65-F5344CB8AC3E}">
        <p14:creationId xmlns:p14="http://schemas.microsoft.com/office/powerpoint/2010/main" val="247587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7128934" cy="1249362"/>
          </a:xfrm>
        </p:spPr>
        <p:txBody>
          <a:bodyPr>
            <a:normAutofit/>
          </a:bodyPr>
          <a:lstStyle/>
          <a:p>
            <a:pPr algn="ctr"/>
            <a:r>
              <a:rPr lang="en-US" b="1" i="1" dirty="0">
                <a:solidFill>
                  <a:srgbClr val="C00000"/>
                </a:solidFill>
              </a:rPr>
              <a:t>Brian Barrett</a:t>
            </a:r>
            <a:br>
              <a:rPr lang="en-US" sz="2000" b="1" i="1" dirty="0">
                <a:solidFill>
                  <a:srgbClr val="C00000"/>
                </a:solidFill>
              </a:rPr>
            </a:br>
            <a:r>
              <a:rPr lang="en-US" sz="2000" b="1" i="1" dirty="0">
                <a:solidFill>
                  <a:srgbClr val="C00000"/>
                </a:solidFill>
              </a:rPr>
              <a:t>10A-1P</a:t>
            </a:r>
            <a:br>
              <a:rPr lang="en-US" sz="2000" b="1" i="1" dirty="0">
                <a:solidFill>
                  <a:srgbClr val="C00000"/>
                </a:solidFill>
              </a:rPr>
            </a:br>
            <a:r>
              <a:rPr lang="en-US" sz="2000" b="1" i="1" dirty="0">
                <a:solidFill>
                  <a:srgbClr val="C00000"/>
                </a:solidFill>
              </a:rPr>
              <a:t>The Break</a:t>
            </a:r>
            <a:endParaRPr lang="en-US" dirty="0"/>
          </a:p>
        </p:txBody>
      </p:sp>
      <p:sp>
        <p:nvSpPr>
          <p:cNvPr id="10" name="Content Placeholder 9"/>
          <p:cNvSpPr>
            <a:spLocks noGrp="1"/>
          </p:cNvSpPr>
          <p:nvPr>
            <p:ph idx="1"/>
          </p:nvPr>
        </p:nvSpPr>
        <p:spPr>
          <a:xfrm>
            <a:off x="857552" y="2316163"/>
            <a:ext cx="5238448" cy="4267199"/>
          </a:xfrm>
        </p:spPr>
        <p:txBody>
          <a:bodyPr>
            <a:normAutofit/>
          </a:bodyPr>
          <a:lstStyle/>
          <a:p>
            <a:pPr marL="0" indent="0">
              <a:buNone/>
            </a:pPr>
            <a:r>
              <a:rPr lang="en-US" sz="1400" dirty="0">
                <a:latin typeface="+mn-lt"/>
              </a:rPr>
              <a:t>2013 was Brian’s first busy year as a National update anchor also hosting </a:t>
            </a:r>
            <a:r>
              <a:rPr lang="en-US" sz="1400">
                <a:latin typeface="+mn-lt"/>
              </a:rPr>
              <a:t>The Break, </a:t>
            </a:r>
            <a:r>
              <a:rPr lang="en-US" sz="1400" dirty="0">
                <a:latin typeface="+mn-lt"/>
              </a:rPr>
              <a:t>the NCAA Selection Show and Around the NFL with Sean Salisbury. </a:t>
            </a:r>
          </a:p>
          <a:p>
            <a:pPr marL="0" indent="0">
              <a:buNone/>
            </a:pPr>
            <a:r>
              <a:rPr lang="en-US" sz="1400" dirty="0">
                <a:latin typeface="+mn-lt"/>
              </a:rPr>
              <a:t>Prior to Gow Media, Brian  covered Virginia Tech, the University of Virginia, the Washington Redskins, and the Washington Nationals.  Brian is a graduate of Syracuse University, and spent two years hosting pre and post game coverage for Syracuse basketball and football.</a:t>
            </a:r>
          </a:p>
          <a:p>
            <a:pPr marL="0" indent="0">
              <a:buNone/>
            </a:pPr>
            <a:r>
              <a:rPr lang="en-US" sz="1400" dirty="0">
                <a:latin typeface="+mn-lt"/>
              </a:rPr>
              <a:t>He says he could eat grilled chicken every day for the rest of his life. </a:t>
            </a:r>
          </a:p>
          <a:p>
            <a:pPr algn="just"/>
            <a:endParaRPr lang="en-US" sz="2600" dirty="0"/>
          </a:p>
        </p:txBody>
      </p:sp>
      <p:pic>
        <p:nvPicPr>
          <p:cNvPr id="4098" name="Picture 2" descr="G:\SALES\SB Nation\Jock Pictures\Brian Barret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316163"/>
            <a:ext cx="273149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41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128934" cy="1249362"/>
          </a:xfrm>
        </p:spPr>
        <p:txBody>
          <a:bodyPr>
            <a:normAutofit/>
          </a:bodyPr>
          <a:lstStyle/>
          <a:p>
            <a:pPr algn="ctr"/>
            <a:r>
              <a:rPr lang="en-US" b="1" i="1" dirty="0">
                <a:solidFill>
                  <a:srgbClr val="C00000"/>
                </a:solidFill>
              </a:rPr>
              <a:t>Matt Perrault</a:t>
            </a:r>
            <a:br>
              <a:rPr lang="en-US" sz="2000" b="1" i="1" dirty="0">
                <a:solidFill>
                  <a:srgbClr val="C00000"/>
                </a:solidFill>
              </a:rPr>
            </a:br>
            <a:r>
              <a:rPr lang="en-US" sz="2000" b="1" i="1" dirty="0">
                <a:solidFill>
                  <a:srgbClr val="C00000"/>
                </a:solidFill>
              </a:rPr>
              <a:t>Pushing The Odds</a:t>
            </a:r>
            <a:br>
              <a:rPr lang="en-US" sz="2000" b="1" i="1" dirty="0">
                <a:solidFill>
                  <a:srgbClr val="C00000"/>
                </a:solidFill>
              </a:rPr>
            </a:br>
            <a:r>
              <a:rPr lang="en-US" sz="2000" b="1" i="1" dirty="0">
                <a:solidFill>
                  <a:srgbClr val="C00000"/>
                </a:solidFill>
              </a:rPr>
              <a:t>Mon-Fri, 1 PM – 4 PM EST</a:t>
            </a:r>
            <a:endParaRPr lang="en-US" dirty="0"/>
          </a:p>
        </p:txBody>
      </p:sp>
      <p:sp>
        <p:nvSpPr>
          <p:cNvPr id="10" name="Content Placeholder 9"/>
          <p:cNvSpPr>
            <a:spLocks noGrp="1"/>
          </p:cNvSpPr>
          <p:nvPr>
            <p:ph idx="1"/>
          </p:nvPr>
        </p:nvSpPr>
        <p:spPr>
          <a:xfrm>
            <a:off x="705152" y="2286001"/>
            <a:ext cx="5467048" cy="4267199"/>
          </a:xfrm>
        </p:spPr>
        <p:txBody>
          <a:bodyPr>
            <a:noAutofit/>
          </a:bodyPr>
          <a:lstStyle/>
          <a:p>
            <a:pPr marL="0" indent="0">
              <a:buNone/>
            </a:pPr>
            <a:r>
              <a:rPr lang="en-US" sz="1400" dirty="0">
                <a:latin typeface="+mn-lt"/>
              </a:rPr>
              <a:t>Matt Perrault started in sports talk in 1996. </a:t>
            </a:r>
            <a:r>
              <a:rPr lang="en-US" sz="1400" i="1" dirty="0">
                <a:latin typeface="+mn-lt"/>
              </a:rPr>
              <a:t>Pushing The Odds with Matt Perrault</a:t>
            </a:r>
            <a:r>
              <a:rPr lang="en-US" sz="1400" dirty="0">
                <a:latin typeface="+mn-lt"/>
              </a:rPr>
              <a:t> originates from the Las Vegas Strip every week day. Never shy to voice his opinions, Perrault is known for owning the ears of his loyal fans. His honest approach to sports talk radio and engaging style have attracted an audience that enjoys interacting with him every night from coast to coast.</a:t>
            </a:r>
          </a:p>
        </p:txBody>
      </p:sp>
      <p:pic>
        <p:nvPicPr>
          <p:cNvPr id="3" name="Picture 2" descr="G:\SALES\SB Nation\Jock Pictures\Matt Perrau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345" y="2228850"/>
            <a:ext cx="3077955"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02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26054</TotalTime>
  <Words>870</Words>
  <Application>Microsoft Macintosh PowerPoint</Application>
  <PresentationFormat>On-screen Show (4:3)</PresentationFormat>
  <Paragraphs>73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Franklin Gothic Heavy</vt:lpstr>
      <vt:lpstr>Helvetica 55 Roman</vt:lpstr>
      <vt:lpstr>Times New Roman</vt:lpstr>
      <vt:lpstr>Trebuchet MS</vt:lpstr>
      <vt:lpstr>Office Theme</vt:lpstr>
      <vt:lpstr>PowerPoint Presentation</vt:lpstr>
      <vt:lpstr>Today’s Radio Reach Large</vt:lpstr>
      <vt:lpstr>Large, Multi-Platform Reach</vt:lpstr>
      <vt:lpstr>PowerPoint Presentation</vt:lpstr>
      <vt:lpstr>PowerPoint Presentation</vt:lpstr>
      <vt:lpstr>The Second Level w/Eytan Shander 1 AM – 6 AM EST</vt:lpstr>
      <vt:lpstr>Tony Desiere &amp; Ronn Culver SB Nation AM 6AM - 10AM, EST Mon-Fri </vt:lpstr>
      <vt:lpstr>Brian Barrett 10A-1P The Break</vt:lpstr>
      <vt:lpstr>Matt Perrault Pushing The Odds Mon-Fri, 1 PM – 4 PM EST</vt:lpstr>
      <vt:lpstr>The Main Event Jake Asman &amp; Cody Stoots Mon-Fri 4PM – 8PM EST</vt:lpstr>
      <vt:lpstr> Alex Gold 10PM – 1AM EST </vt:lpstr>
      <vt:lpstr>Dave Smith Thurs 8PM– 10PM, Sat &amp; Sun 9PM – 1AM EST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dc:creator>
  <cp:lastModifiedBy>Ellie Culver</cp:lastModifiedBy>
  <cp:revision>183</cp:revision>
  <cp:lastPrinted>2017-05-31T14:35:04Z</cp:lastPrinted>
  <dcterms:created xsi:type="dcterms:W3CDTF">2016-11-18T22:46:38Z</dcterms:created>
  <dcterms:modified xsi:type="dcterms:W3CDTF">2019-07-10T17:44:05Z</dcterms:modified>
</cp:coreProperties>
</file>