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3"/>
  </p:notesMasterIdLst>
  <p:sldIdLst>
    <p:sldId id="256" r:id="rId2"/>
    <p:sldId id="257" r:id="rId3"/>
    <p:sldId id="258" r:id="rId4"/>
    <p:sldId id="259" r:id="rId5"/>
    <p:sldId id="263" r:id="rId6"/>
    <p:sldId id="260" r:id="rId7"/>
    <p:sldId id="265" r:id="rId8"/>
    <p:sldId id="261" r:id="rId9"/>
    <p:sldId id="262"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24" autoAdjust="0"/>
  </p:normalViewPr>
  <p:slideViewPr>
    <p:cSldViewPr>
      <p:cViewPr>
        <p:scale>
          <a:sx n="75" d="100"/>
          <a:sy n="75" d="100"/>
        </p:scale>
        <p:origin x="-1824"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8730F-00EE-4255-B73F-0051DCA035A1}" type="datetimeFigureOut">
              <a:rPr lang="en-US" smtClean="0"/>
              <a:t>12/30/2019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BC086-7EBB-44B9-8BE1-7F3B31DD28DB}" type="slidenum">
              <a:rPr lang="en-US" smtClean="0"/>
              <a:t>‹#›</a:t>
            </a:fld>
            <a:endParaRPr lang="en-US"/>
          </a:p>
        </p:txBody>
      </p:sp>
    </p:spTree>
    <p:extLst>
      <p:ext uri="{BB962C8B-B14F-4D97-AF65-F5344CB8AC3E}">
        <p14:creationId xmlns:p14="http://schemas.microsoft.com/office/powerpoint/2010/main" val="397286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BC086-7EBB-44B9-8BE1-7F3B31DD28DB}" type="slidenum">
              <a:rPr lang="en-US" smtClean="0"/>
              <a:t>4</a:t>
            </a:fld>
            <a:endParaRPr lang="en-US"/>
          </a:p>
        </p:txBody>
      </p:sp>
    </p:spTree>
    <p:extLst>
      <p:ext uri="{BB962C8B-B14F-4D97-AF65-F5344CB8AC3E}">
        <p14:creationId xmlns:p14="http://schemas.microsoft.com/office/powerpoint/2010/main" val="403930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CF593C-8F88-4D8C-90ED-5C849D9FCB6C}" type="datetimeFigureOut">
              <a:rPr lang="en-US" smtClean="0"/>
              <a:t>12/30/2019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CF593C-8F88-4D8C-90ED-5C849D9FCB6C}"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CF593C-8F88-4D8C-90ED-5C849D9FCB6C}"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CF593C-8F88-4D8C-90ED-5C849D9FCB6C}"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CF593C-8F88-4D8C-90ED-5C849D9FCB6C}"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CF593C-8F88-4D8C-90ED-5C849D9FCB6C}"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CF593C-8F88-4D8C-90ED-5C849D9FCB6C}" type="datetimeFigureOut">
              <a:rPr lang="en-US" smtClean="0"/>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2CF593C-8F88-4D8C-90ED-5C849D9FCB6C}" type="datetimeFigureOut">
              <a:rPr lang="en-US" smtClean="0"/>
              <a:t>12/30/2019</a:t>
            </a:fld>
            <a:endParaRPr lang="en-US"/>
          </a:p>
        </p:txBody>
      </p:sp>
      <p:sp>
        <p:nvSpPr>
          <p:cNvPr id="8" name="Slide Number Placeholder 7"/>
          <p:cNvSpPr>
            <a:spLocks noGrp="1"/>
          </p:cNvSpPr>
          <p:nvPr>
            <p:ph type="sldNum" sz="quarter" idx="11"/>
          </p:nvPr>
        </p:nvSpPr>
        <p:spPr/>
        <p:txBody>
          <a:bodyPr/>
          <a:lstStyle/>
          <a:p>
            <a:fld id="{A26262E7-EE2C-46DF-8470-95741A4FD90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F593C-8F88-4D8C-90ED-5C849D9FCB6C}" type="datetimeFigureOut">
              <a:rPr lang="en-US" smtClean="0"/>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CF593C-8F88-4D8C-90ED-5C849D9FCB6C}"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26262E7-EE2C-46DF-8470-95741A4FD9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2CF593C-8F88-4D8C-90ED-5C849D9FCB6C}"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2CF593C-8F88-4D8C-90ED-5C849D9FCB6C}" type="datetimeFigureOut">
              <a:rPr lang="en-US" smtClean="0"/>
              <a:t>12/30/2019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26262E7-EE2C-46DF-8470-95741A4FD9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14.png"/><Relationship Id="rId5" Type="http://schemas.openxmlformats.org/officeDocument/2006/relationships/image" Target="../media/image50.jpeg"/><Relationship Id="rId10" Type="http://schemas.openxmlformats.org/officeDocument/2006/relationships/image" Target="../media/image12.png"/><Relationship Id="rId4" Type="http://schemas.openxmlformats.org/officeDocument/2006/relationships/image" Target="../media/image2.emf"/><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eg"/><Relationship Id="rId3" Type="http://schemas.openxmlformats.org/officeDocument/2006/relationships/image" Target="../media/image21.gif"/><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png"/><Relationship Id="rId10" Type="http://schemas.openxmlformats.org/officeDocument/2006/relationships/image" Target="../media/image28.jpeg"/><Relationship Id="rId4" Type="http://schemas.openxmlformats.org/officeDocument/2006/relationships/image" Target="../media/image22.jpg"/><Relationship Id="rId9" Type="http://schemas.openxmlformats.org/officeDocument/2006/relationships/image" Target="../media/image27.png"/><Relationship Id="rId14" Type="http://schemas.openxmlformats.org/officeDocument/2006/relationships/image" Target="../media/image32.emf"/></Relationships>
</file>

<file path=ppt/slides/_rels/slide7.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31.jpeg"/><Relationship Id="rId3" Type="http://schemas.openxmlformats.org/officeDocument/2006/relationships/image" Target="../media/image19.jpe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2.jpg"/><Relationship Id="rId5" Type="http://schemas.openxmlformats.org/officeDocument/2006/relationships/image" Target="../media/image36.png"/><Relationship Id="rId1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35.jpg"/><Relationship Id="rId9" Type="http://schemas.openxmlformats.org/officeDocument/2006/relationships/image" Target="../media/image39.jpe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57200"/>
            <a:ext cx="3017837" cy="1449387"/>
          </a:xfrm>
          <a:prstGeom prst="rect">
            <a:avLst/>
          </a:prstGeom>
          <a:noFill/>
          <a:ln w="3810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 Box 3"/>
          <p:cNvSpPr txBox="1">
            <a:spLocks noChangeArrowheads="1"/>
          </p:cNvSpPr>
          <p:nvPr/>
        </p:nvSpPr>
        <p:spPr bwMode="auto">
          <a:xfrm>
            <a:off x="-5410200" y="3886200"/>
            <a:ext cx="4614862" cy="661761"/>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effectLst/>
                <a:latin typeface="Calibri" pitchFamily="34" charset="0"/>
                <a:cs typeface="Arial" pitchFamily="34" charset="0"/>
              </a:rPr>
              <a:t>Radio Platform for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effectLst/>
                <a:latin typeface="Calibri" pitchFamily="34" charset="0"/>
                <a:cs typeface="Arial" pitchFamily="34" charset="0"/>
              </a:rPr>
              <a:t>VEGAS STATS &amp; information NETWORK</a:t>
            </a:r>
            <a:endParaRPr kumimoji="0" lang="en-US" altLang="en-US" sz="1800" b="1" i="0" u="none" strike="noStrike" cap="none" normalizeH="0" baseline="0" dirty="0" smtClean="0">
              <a:ln>
                <a:noFill/>
              </a:ln>
              <a:effectLst/>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00" y="0"/>
            <a:ext cx="9144000" cy="6096000"/>
          </a:xfrm>
          <a:prstGeom prst="rect">
            <a:avLst/>
          </a:prstGeom>
        </p:spPr>
      </p:pic>
    </p:spTree>
    <p:extLst>
      <p:ext uri="{BB962C8B-B14F-4D97-AF65-F5344CB8AC3E}">
        <p14:creationId xmlns:p14="http://schemas.microsoft.com/office/powerpoint/2010/main" val="477434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81000"/>
            <a:ext cx="4572000" cy="3429000"/>
          </a:xfrm>
          <a:prstGeom prst="rect">
            <a:avLst/>
          </a:prstGeom>
        </p:spPr>
      </p:pic>
      <p:pic>
        <p:nvPicPr>
          <p:cNvPr id="7170" name="Picture 2" descr="STUDIO-STRAIGH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9144000" cy="708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4876800" y="5905948"/>
            <a:ext cx="3581400" cy="400110"/>
          </a:xfrm>
          <a:prstGeom prst="rect">
            <a:avLst/>
          </a:prstGeom>
          <a:solidFill>
            <a:schemeClr val="tx1"/>
          </a:solidFill>
          <a:ln>
            <a:solidFill>
              <a:schemeClr val="bg1"/>
            </a:solidFill>
          </a:ln>
        </p:spPr>
        <p:txBody>
          <a:bodyPr wrap="square" rtlCol="0">
            <a:spAutoFit/>
          </a:bodyPr>
          <a:lstStyle/>
          <a:p>
            <a:pPr algn="ctr"/>
            <a:r>
              <a:rPr lang="en-US" sz="2000" dirty="0" smtClean="0">
                <a:solidFill>
                  <a:schemeClr val="bg1"/>
                </a:solidFill>
                <a:latin typeface="Aharoni" panose="02010803020104030203" pitchFamily="2" charset="-79"/>
                <a:cs typeface="Aharoni" panose="02010803020104030203" pitchFamily="2" charset="-79"/>
              </a:rPr>
              <a:t>Studio Naming Rights</a:t>
            </a:r>
            <a:endParaRPr lang="en-US" sz="2000" dirty="0">
              <a:solidFill>
                <a:schemeClr val="bg1"/>
              </a:solidFill>
              <a:latin typeface="Aharoni" panose="02010803020104030203" pitchFamily="2" charset="-79"/>
              <a:cs typeface="Aharoni" panose="02010803020104030203" pitchFamily="2" charset="-79"/>
            </a:endParaRPr>
          </a:p>
        </p:txBody>
      </p:sp>
      <p:sp>
        <p:nvSpPr>
          <p:cNvPr id="3" name="TextBox 2"/>
          <p:cNvSpPr txBox="1"/>
          <p:nvPr/>
        </p:nvSpPr>
        <p:spPr>
          <a:xfrm>
            <a:off x="6172200" y="3581400"/>
            <a:ext cx="2286000" cy="1200329"/>
          </a:xfrm>
          <a:prstGeom prst="rect">
            <a:avLst/>
          </a:prstGeom>
          <a:solidFill>
            <a:schemeClr val="tx1">
              <a:lumMod val="95000"/>
              <a:lumOff val="5000"/>
            </a:schemeClr>
          </a:solidFill>
        </p:spPr>
        <p:txBody>
          <a:bodyPr wrap="square" rtlCol="0">
            <a:spAutoFit/>
          </a:bodyPr>
          <a:lstStyle/>
          <a:p>
            <a:endParaRPr lang="en-US" dirty="0" smtClean="0"/>
          </a:p>
          <a:p>
            <a:endParaRPr lang="en-US" dirty="0"/>
          </a:p>
          <a:p>
            <a:endParaRPr lang="en-US" dirty="0" smtClean="0"/>
          </a:p>
          <a:p>
            <a:endParaRPr lang="en-US" dirty="0"/>
          </a:p>
        </p:txBody>
      </p:sp>
      <p:pic>
        <p:nvPicPr>
          <p:cNvPr id="7171" name="Picture 3" descr="Indeed-Logo-Blo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7923" y="3577814"/>
            <a:ext cx="2134553"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46386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GlowEdges/>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8100" y="233363"/>
            <a:ext cx="3979862" cy="192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3"/>
          <p:cNvSpPr txBox="1">
            <a:spLocks noChangeArrowheads="1"/>
          </p:cNvSpPr>
          <p:nvPr/>
        </p:nvSpPr>
        <p:spPr bwMode="auto">
          <a:xfrm>
            <a:off x="5181601" y="233363"/>
            <a:ext cx="2684462" cy="1925636"/>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rPr>
              <a:t>TOTAL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rPr>
              <a:t>AUDIENCE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rPr>
              <a:t>PLAN</a:t>
            </a:r>
            <a:endParaRPr kumimoji="0" lang="en-US" altLang="en-US" sz="14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endParaRPr>
          </a:p>
        </p:txBody>
      </p:sp>
      <p:sp>
        <p:nvSpPr>
          <p:cNvPr id="9" name="Text Box 4"/>
          <p:cNvSpPr txBox="1">
            <a:spLocks noChangeArrowheads="1"/>
          </p:cNvSpPr>
          <p:nvPr/>
        </p:nvSpPr>
        <p:spPr bwMode="auto">
          <a:xfrm>
            <a:off x="1248568" y="218123"/>
            <a:ext cx="6646863" cy="1924050"/>
          </a:xfrm>
          <a:prstGeom prst="rect">
            <a:avLst/>
          </a:prstGeom>
          <a:noFill/>
          <a:ln w="571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1308100" y="2362200"/>
            <a:ext cx="6587331" cy="381000"/>
          </a:xfrm>
          <a:prstGeom prst="rect">
            <a:avLst/>
          </a:prstGeom>
          <a:solidFill>
            <a:schemeClr val="tx1"/>
          </a:solidFill>
          <a:ln>
            <a:solidFill>
              <a:schemeClr val="bg1"/>
            </a:solid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sng" strike="noStrike" cap="none" normalizeH="0" baseline="0" dirty="0" smtClean="0">
                <a:ln>
                  <a:noFill/>
                </a:ln>
                <a:solidFill>
                  <a:schemeClr val="bg1"/>
                </a:solidFill>
                <a:effectLst/>
                <a:latin typeface="Arial Rounded MT Bold" pitchFamily="34" charset="0"/>
                <a:cs typeface="Arial" pitchFamily="34" charset="0"/>
              </a:rPr>
              <a:t>31-MILLION MONTHLY IMPRESSIONS*</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222" name="Picture 6" descr="vsin-logo-800-on-whit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563" t="8813" r="8113" b="13622"/>
          <a:stretch>
            <a:fillRect/>
          </a:stretch>
        </p:blipFill>
        <p:spPr bwMode="auto">
          <a:xfrm>
            <a:off x="5992018" y="2813728"/>
            <a:ext cx="2231717" cy="1172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3" name="Picture 7" descr="Sirius-XM-Logo-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1719" t="32115" r="13071" b="28903"/>
          <a:stretch>
            <a:fillRect/>
          </a:stretch>
        </p:blipFill>
        <p:spPr bwMode="auto">
          <a:xfrm>
            <a:off x="522965" y="3004228"/>
            <a:ext cx="3892783" cy="84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4" name="Picture 8" descr="msg-networ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5900" y="4276315"/>
            <a:ext cx="3492064" cy="104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5" name="Picture 9" descr="nesnlogo"/>
          <p:cNvPicPr>
            <a:picLocks noChangeAspect="1" noChangeArrowheads="1"/>
          </p:cNvPicPr>
          <p:nvPr/>
        </p:nvPicPr>
        <p:blipFill>
          <a:blip r:embed="rId8">
            <a:clrChange>
              <a:clrFrom>
                <a:srgbClr val="FFFFFD"/>
              </a:clrFrom>
              <a:clrTo>
                <a:srgbClr val="FFFFFD">
                  <a:alpha val="0"/>
                </a:srgbClr>
              </a:clrTo>
            </a:clrChange>
            <a:extLst>
              <a:ext uri="{28A0092B-C50C-407E-A947-70E740481C1C}">
                <a14:useLocalDpi xmlns:a14="http://schemas.microsoft.com/office/drawing/2010/main" val="0"/>
              </a:ext>
            </a:extLst>
          </a:blip>
          <a:srcRect t="17378" b="14896"/>
          <a:stretch>
            <a:fillRect/>
          </a:stretch>
        </p:blipFill>
        <p:spPr bwMode="auto">
          <a:xfrm>
            <a:off x="1254125" y="3961508"/>
            <a:ext cx="2476500" cy="1677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15"/>
          <p:cNvPicPr>
            <a:picLocks noChangeAspect="1"/>
          </p:cNvPicPr>
          <p:nvPr/>
        </p:nvPicPr>
        <p:blipFill>
          <a:blip r:embed="rId9"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808831" y="5815224"/>
            <a:ext cx="1508833" cy="51666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02" y="5815224"/>
            <a:ext cx="2095793" cy="733527"/>
          </a:xfrm>
          <a:prstGeom prst="rect">
            <a:avLst/>
          </a:prstGeom>
        </p:spPr>
      </p:pic>
      <p:pic>
        <p:nvPicPr>
          <p:cNvPr id="18" name="Picture 17"/>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1071" t="10881" r="6895" b="10881"/>
          <a:stretch/>
        </p:blipFill>
        <p:spPr>
          <a:xfrm>
            <a:off x="6503103" y="5671080"/>
            <a:ext cx="1907877" cy="1021813"/>
          </a:xfrm>
          <a:prstGeom prst="rect">
            <a:avLst/>
          </a:prstGeom>
          <a:noFill/>
          <a:ln>
            <a:noFill/>
          </a:ln>
        </p:spPr>
      </p:pic>
      <p:sp>
        <p:nvSpPr>
          <p:cNvPr id="15" name="TextBox 14"/>
          <p:cNvSpPr txBox="1"/>
          <p:nvPr/>
        </p:nvSpPr>
        <p:spPr>
          <a:xfrm>
            <a:off x="232895" y="6523535"/>
            <a:ext cx="6582414" cy="276999"/>
          </a:xfrm>
          <a:prstGeom prst="rect">
            <a:avLst/>
          </a:prstGeom>
          <a:noFill/>
        </p:spPr>
        <p:txBody>
          <a:bodyPr wrap="square" rtlCol="0">
            <a:spAutoFit/>
          </a:bodyPr>
          <a:lstStyle/>
          <a:p>
            <a:r>
              <a:rPr lang="en-US" sz="1200" dirty="0" smtClean="0"/>
              <a:t>*Audience data provided by networks and represent impressions, not households.</a:t>
            </a:r>
            <a:endParaRPr lang="en-US" sz="1200" dirty="0"/>
          </a:p>
        </p:txBody>
      </p:sp>
    </p:spTree>
    <p:extLst>
      <p:ext uri="{BB962C8B-B14F-4D97-AF65-F5344CB8AC3E}">
        <p14:creationId xmlns:p14="http://schemas.microsoft.com/office/powerpoint/2010/main" val="1535150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9" name="Picture 7" descr="search-photos-ripped-throughout-blank-ripped-newspaper-template-inside-blank-ripped-newspaper-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2656"/>
            <a:ext cx="69056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80" name="Picture 8" descr="ny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579" y="402656"/>
            <a:ext cx="3598863"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9"/>
          <p:cNvSpPr txBox="1">
            <a:spLocks noChangeArrowheads="1"/>
          </p:cNvSpPr>
          <p:nvPr/>
        </p:nvSpPr>
        <p:spPr bwMode="auto">
          <a:xfrm>
            <a:off x="1739899" y="893193"/>
            <a:ext cx="51022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sz="1800" b="1" i="1" u="none" strike="noStrike" cap="none" normalizeH="0" baseline="0" dirty="0" smtClean="0">
                <a:ln>
                  <a:noFill/>
                </a:ln>
                <a:solidFill>
                  <a:srgbClr val="121212"/>
                </a:solidFill>
                <a:effectLst/>
                <a:latin typeface="inherit" charset="0"/>
                <a:cs typeface="Arial" pitchFamily="34" charset="0"/>
              </a:rPr>
              <a:t>Supreme Court Ruling Favors Sports Betting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10"/>
          <p:cNvSpPr txBox="1">
            <a:spLocks noChangeArrowheads="1"/>
          </p:cNvSpPr>
          <p:nvPr/>
        </p:nvSpPr>
        <p:spPr bwMode="auto">
          <a:xfrm>
            <a:off x="1292224" y="1316831"/>
            <a:ext cx="59975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WASHINGTON — The Supreme </a:t>
            </a:r>
            <a:r>
              <a:rPr kumimoji="0" lang="en-US" altLang="en-US" sz="1000" b="0" i="0" u="none" strike="noStrike" cap="none" normalizeH="0" baseline="0" dirty="0" err="1" smtClean="0">
                <a:ln>
                  <a:noFill/>
                </a:ln>
                <a:solidFill>
                  <a:srgbClr val="000000"/>
                </a:solidFill>
                <a:effectLst/>
                <a:latin typeface="Times New Roman" pitchFamily="18" charset="0"/>
                <a:cs typeface="Arial" pitchFamily="34" charset="0"/>
              </a:rPr>
              <a:t>Court</a:t>
            </a:r>
            <a:r>
              <a:rPr kumimoji="0" lang="en-US" altLang="en-US" sz="1000" b="0" i="0" u="sng" strike="noStrike" cap="none" normalizeH="0" baseline="0" dirty="0" err="1" smtClean="0">
                <a:ln>
                  <a:noFill/>
                </a:ln>
                <a:solidFill>
                  <a:srgbClr val="0000FF"/>
                </a:solidFill>
                <a:effectLst/>
                <a:latin typeface="Times New Roman" pitchFamily="18" charset="0"/>
                <a:cs typeface="Arial" pitchFamily="34" charset="0"/>
              </a:rPr>
              <a:t>struck</a:t>
            </a:r>
            <a:r>
              <a:rPr kumimoji="0" lang="en-US" altLang="en-US" sz="1000" b="0" i="0" u="sng" strike="noStrike" cap="none" normalizeH="0" baseline="0" dirty="0" smtClean="0">
                <a:ln>
                  <a:noFill/>
                </a:ln>
                <a:solidFill>
                  <a:srgbClr val="0000FF"/>
                </a:solidFill>
                <a:effectLst/>
                <a:latin typeface="Times New Roman" pitchFamily="18" charset="0"/>
                <a:cs typeface="Arial" pitchFamily="34" charset="0"/>
              </a:rPr>
              <a:t> down a 1992 federal </a:t>
            </a:r>
            <a:r>
              <a:rPr kumimoji="0" lang="en-US" altLang="en-US" sz="1000" b="0" i="0" u="sng" strike="noStrike" cap="none" normalizeH="0" baseline="0" dirty="0" err="1" smtClean="0">
                <a:ln>
                  <a:noFill/>
                </a:ln>
                <a:solidFill>
                  <a:srgbClr val="0000FF"/>
                </a:solidFill>
                <a:effectLst/>
                <a:latin typeface="Times New Roman" pitchFamily="18" charset="0"/>
                <a:cs typeface="Arial" pitchFamily="34" charset="0"/>
              </a:rPr>
              <a:t>law</a:t>
            </a:r>
            <a:r>
              <a:rPr kumimoji="0" lang="en-US" altLang="en-US" sz="1000" b="0" i="0" u="none" strike="noStrike" cap="none" normalizeH="0" baseline="0" dirty="0" err="1" smtClean="0">
                <a:ln>
                  <a:noFill/>
                </a:ln>
                <a:solidFill>
                  <a:srgbClr val="000000"/>
                </a:solidFill>
                <a:effectLst/>
                <a:latin typeface="Times New Roman" pitchFamily="18" charset="0"/>
                <a:cs typeface="Arial" pitchFamily="34" charset="0"/>
              </a:rPr>
              <a:t>on</a:t>
            </a: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 Monday that effectively banned commercial sports betting in most states, opening the door to legalizing the estimated $150 billion in illegal wagers on professional and amateur sports that Americans make every year.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88" name="Picture 16" descr="search-photos-ripped-throughout-blank-ripped-newspaper-template-inside-blank-ripped-newspaper-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278" y="2539888"/>
            <a:ext cx="6905625" cy="221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 Box 11"/>
          <p:cNvSpPr txBox="1">
            <a:spLocks noChangeArrowheads="1"/>
          </p:cNvSpPr>
          <p:nvPr/>
        </p:nvSpPr>
        <p:spPr bwMode="auto">
          <a:xfrm>
            <a:off x="5486399" y="1852612"/>
            <a:ext cx="90805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Calibri" pitchFamily="34" charset="0"/>
                <a:cs typeface="Arial" pitchFamily="34" charset="0"/>
              </a:rPr>
              <a:t>May 14, 2018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84" name="Picture 12" descr="USA-Today-web"/>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3085" t="3094" r="4510" b="3867"/>
          <a:stretch>
            <a:fillRect/>
          </a:stretch>
        </p:blipFill>
        <p:spPr bwMode="auto">
          <a:xfrm>
            <a:off x="3485241" y="1973262"/>
            <a:ext cx="1685925"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ext Box 13"/>
          <p:cNvSpPr txBox="1">
            <a:spLocks noChangeArrowheads="1"/>
          </p:cNvSpPr>
          <p:nvPr/>
        </p:nvSpPr>
        <p:spPr bwMode="auto">
          <a:xfrm>
            <a:off x="1802036" y="3043920"/>
            <a:ext cx="5762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smtClean="0">
                <a:ln>
                  <a:noFill/>
                </a:ln>
                <a:solidFill>
                  <a:srgbClr val="333333"/>
                </a:solidFill>
                <a:effectLst/>
                <a:latin typeface="Arial" pitchFamily="34" charset="0"/>
                <a:cs typeface="Arial" pitchFamily="34" charset="0"/>
              </a:rPr>
              <a:t>Supreme Court strikes down ban on sports betting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4"/>
          <p:cNvSpPr txBox="1">
            <a:spLocks noChangeArrowheads="1"/>
          </p:cNvSpPr>
          <p:nvPr/>
        </p:nvSpPr>
        <p:spPr bwMode="auto">
          <a:xfrm>
            <a:off x="1802036" y="3417664"/>
            <a:ext cx="5599113"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T</a:t>
            </a: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he justices declared unconstitutional a law passed by Congress a quarter century ago that forced states to keep sports gambling bans on the books. The 6-3 decision clears the way for other states to join Nevada in allowing  bets to be placed on individual games.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5"/>
          <p:cNvSpPr txBox="1">
            <a:spLocks noChangeArrowheads="1"/>
          </p:cNvSpPr>
          <p:nvPr/>
        </p:nvSpPr>
        <p:spPr bwMode="auto">
          <a:xfrm>
            <a:off x="5636417" y="3868514"/>
            <a:ext cx="90805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Calibri" pitchFamily="34" charset="0"/>
                <a:cs typeface="Arial" pitchFamily="34" charset="0"/>
              </a:rPr>
              <a:t>May 14, 2018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89" name="Picture 17" descr="search-photos-ripped-throughout-blank-ripped-newspaper-template-inside-blank-ripped-newspaper-template"/>
          <p:cNvPicPr>
            <a:picLocks noChangeAspect="1" noChangeArrowheads="1"/>
          </p:cNvPicPr>
          <p:nvPr/>
        </p:nvPicPr>
        <p:blipFill>
          <a:blip r:embed="rId2">
            <a:extLst>
              <a:ext uri="{28A0092B-C50C-407E-A947-70E740481C1C}">
                <a14:useLocalDpi xmlns:a14="http://schemas.microsoft.com/office/drawing/2010/main" val="0"/>
              </a:ext>
            </a:extLst>
          </a:blip>
          <a:srcRect b="17137"/>
          <a:stretch>
            <a:fillRect/>
          </a:stretch>
        </p:blipFill>
        <p:spPr bwMode="auto">
          <a:xfrm>
            <a:off x="1844675" y="4252913"/>
            <a:ext cx="7299325" cy="261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90" name="Picture 18" descr="ws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1" y="4084071"/>
            <a:ext cx="685800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Text Box 19"/>
          <p:cNvSpPr txBox="1">
            <a:spLocks noChangeArrowheads="1"/>
          </p:cNvSpPr>
          <p:nvPr/>
        </p:nvSpPr>
        <p:spPr bwMode="auto">
          <a:xfrm>
            <a:off x="2374900" y="5362575"/>
            <a:ext cx="6088063" cy="8445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75"/>
              </a:spcAft>
              <a:buClrTx/>
              <a:buSzTx/>
              <a:buFontTx/>
              <a:buNone/>
              <a:tabLst/>
            </a:pPr>
            <a:r>
              <a:rPr kumimoji="0" lang="en-US" altLang="en-US" sz="1200" b="0" i="0" u="none" strike="noStrike" cap="none" normalizeH="0" baseline="0" smtClean="0">
                <a:ln>
                  <a:noFill/>
                </a:ln>
                <a:solidFill>
                  <a:srgbClr val="000000"/>
                </a:solidFill>
                <a:effectLst/>
                <a:latin typeface="Exchange" charset="0"/>
                <a:cs typeface="Arial" pitchFamily="34" charset="0"/>
              </a:rPr>
              <a:t>WASHINGTON—The Supreme Court opened the door to legal sports betting across the country by invalidating federal prohibitions on such wagers, in a ruling Monday that could mark a groundbreaking shift for sports leagues, fans and casinos.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0"/>
          <p:cNvSpPr txBox="1">
            <a:spLocks noChangeArrowheads="1"/>
          </p:cNvSpPr>
          <p:nvPr/>
        </p:nvSpPr>
        <p:spPr bwMode="auto">
          <a:xfrm>
            <a:off x="2295525" y="4841875"/>
            <a:ext cx="68453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smtClean="0">
                <a:ln>
                  <a:noFill/>
                </a:ln>
                <a:solidFill>
                  <a:srgbClr val="333333"/>
                </a:solidFill>
                <a:effectLst/>
                <a:latin typeface="Escrow Condensed" charset="0"/>
                <a:cs typeface="Arial" pitchFamily="34" charset="0"/>
              </a:rPr>
              <a:t>Supreme Court Ruling Opens Door to Sports Betting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1"/>
          <p:cNvSpPr txBox="1">
            <a:spLocks noChangeArrowheads="1"/>
          </p:cNvSpPr>
          <p:nvPr/>
        </p:nvSpPr>
        <p:spPr bwMode="auto">
          <a:xfrm>
            <a:off x="6175375" y="6283325"/>
            <a:ext cx="2179638" cy="1746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35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Updated May 14, 2018 7:17 p.m. 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7054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200" y="0"/>
            <a:ext cx="9240671" cy="6858000"/>
          </a:xfrm>
          <a:prstGeom prst="rect">
            <a:avLst/>
          </a:prstGeom>
        </p:spPr>
      </p:pic>
      <p:pic>
        <p:nvPicPr>
          <p:cNvPr id="4098" name="Picture 2" descr="AmericanGaming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7" y="362566"/>
            <a:ext cx="4057650" cy="12255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3"/>
          <p:cNvSpPr txBox="1">
            <a:spLocks noChangeArrowheads="1"/>
          </p:cNvSpPr>
          <p:nvPr/>
        </p:nvSpPr>
        <p:spPr bwMode="auto">
          <a:xfrm>
            <a:off x="1371600" y="1897675"/>
            <a:ext cx="6740525" cy="701675"/>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latin typeface="Tahoma" pitchFamily="34" charset="0"/>
                <a:cs typeface="Arial" pitchFamily="34" charset="0"/>
              </a:rPr>
              <a:t>39% of adult Americans – about 100 million people – are either current or potential future sports bettors.</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 name="Text Box 4"/>
          <p:cNvSpPr txBox="1">
            <a:spLocks noChangeArrowheads="1"/>
          </p:cNvSpPr>
          <p:nvPr/>
        </p:nvSpPr>
        <p:spPr bwMode="auto">
          <a:xfrm>
            <a:off x="461749" y="2819400"/>
            <a:ext cx="6740525" cy="1057275"/>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latin typeface="Tahoma" pitchFamily="34" charset="0"/>
                <a:cs typeface="Arial" pitchFamily="34" charset="0"/>
              </a:rPr>
              <a:t>46% of current sports bettors in newly legalized states   report that legalization has led to an increase in sports  betting frequency.</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Text Box 5"/>
          <p:cNvSpPr txBox="1">
            <a:spLocks noChangeArrowheads="1"/>
          </p:cNvSpPr>
          <p:nvPr/>
        </p:nvSpPr>
        <p:spPr bwMode="auto">
          <a:xfrm>
            <a:off x="1981200" y="4056750"/>
            <a:ext cx="6740525" cy="701675"/>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latin typeface="Tahoma" pitchFamily="34" charset="0"/>
                <a:cs typeface="Arial" pitchFamily="34" charset="0"/>
              </a:rPr>
              <a:t>Nearly 8 in 10 Americans support legalizing sports betting in their state.</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Text Box 6"/>
          <p:cNvSpPr txBox="1">
            <a:spLocks noChangeArrowheads="1"/>
          </p:cNvSpPr>
          <p:nvPr/>
        </p:nvSpPr>
        <p:spPr bwMode="auto">
          <a:xfrm>
            <a:off x="457200" y="5029200"/>
            <a:ext cx="6740525" cy="701675"/>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latin typeface="Tahoma" pitchFamily="34" charset="0"/>
                <a:cs typeface="Arial" pitchFamily="34" charset="0"/>
              </a:rPr>
              <a:t>63% of Americans support the Supreme Court’s ruling that struck down the sports betting ban.</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3" name="Text Box 7"/>
          <p:cNvSpPr txBox="1">
            <a:spLocks noChangeArrowheads="1"/>
          </p:cNvSpPr>
          <p:nvPr/>
        </p:nvSpPr>
        <p:spPr bwMode="auto">
          <a:xfrm>
            <a:off x="2123364" y="6155188"/>
            <a:ext cx="67405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effectLst/>
                <a:latin typeface="Arial" pitchFamily="34" charset="0"/>
                <a:cs typeface="Arial" pitchFamily="34" charset="0"/>
              </a:rPr>
              <a:t>Current and Future Sports Betting Behavior Post-PASPA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effectLst/>
                <a:latin typeface="Arial" pitchFamily="34" charset="0"/>
                <a:cs typeface="Arial" pitchFamily="34" charset="0"/>
              </a:rPr>
              <a:t>A survey conducted by the American Gaming Assoc</a:t>
            </a:r>
            <a:r>
              <a:rPr kumimoji="0" lang="en-US" altLang="en-US" sz="1300" b="0" i="1" u="none" strike="noStrike" cap="none" normalizeH="0" baseline="0" dirty="0" smtClean="0">
                <a:ln>
                  <a:noFill/>
                </a:ln>
                <a:solidFill>
                  <a:srgbClr val="121212"/>
                </a:solidFill>
                <a:effectLst/>
                <a:latin typeface="Arial" pitchFamily="34" charset="0"/>
                <a:cs typeface="Arial" pitchFamily="34" charset="0"/>
              </a:rPr>
              <a:t>iation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482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2"/>
          <p:cNvSpPr txBox="1">
            <a:spLocks noChangeArrowheads="1"/>
          </p:cNvSpPr>
          <p:nvPr/>
        </p:nvSpPr>
        <p:spPr bwMode="auto">
          <a:xfrm>
            <a:off x="483359" y="2237581"/>
            <a:ext cx="8154536"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u="sng" dirty="0" smtClean="0">
                <a:solidFill>
                  <a:srgbClr val="FFFFFF"/>
                </a:solidFill>
                <a:latin typeface="Century Gothic" pitchFamily="34" charset="0"/>
                <a:cs typeface="Arial" pitchFamily="34" charset="0"/>
              </a:rPr>
              <a:t>educated</a:t>
            </a:r>
            <a:r>
              <a:rPr lang="en-US" altLang="en-US" sz="2400" dirty="0" smtClean="0">
                <a:solidFill>
                  <a:srgbClr val="FFFFFF"/>
                </a:solidFill>
                <a:latin typeface="Century Gothic" pitchFamily="34" charset="0"/>
                <a:cs typeface="Arial" pitchFamily="34" charset="0"/>
              </a:rPr>
              <a:t> 53% bachelor’s degree or better</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483358" y="1472665"/>
            <a:ext cx="6647277"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0" i="0" u="sng" strike="noStrike" cap="none" normalizeH="0" baseline="0" dirty="0" smtClean="0">
                <a:ln>
                  <a:noFill/>
                </a:ln>
                <a:solidFill>
                  <a:srgbClr val="FFFFFF"/>
                </a:solidFill>
                <a:effectLst/>
                <a:latin typeface="Forte" pitchFamily="66" charset="0"/>
                <a:cs typeface="Arial" pitchFamily="34" charset="0"/>
              </a:rPr>
              <a:t>diverse</a:t>
            </a:r>
            <a:r>
              <a:rPr kumimoji="0" lang="en-US" altLang="en-US" sz="4000" b="0" i="0" u="none" strike="noStrike" cap="none" normalizeH="0" baseline="0" dirty="0" smtClean="0">
                <a:ln>
                  <a:noFill/>
                </a:ln>
                <a:solidFill>
                  <a:srgbClr val="FFFFFF"/>
                </a:solidFill>
                <a:effectLst/>
                <a:latin typeface="Forte" pitchFamily="66" charset="0"/>
                <a:cs typeface="Arial" pitchFamily="34" charset="0"/>
              </a:rPr>
              <a:t> 41%</a:t>
            </a:r>
            <a:r>
              <a:rPr kumimoji="0" lang="en-US" altLang="en-US" sz="4000" b="0" i="0" u="none" strike="noStrike" cap="none" normalizeH="0" dirty="0" smtClean="0">
                <a:ln>
                  <a:noFill/>
                </a:ln>
                <a:solidFill>
                  <a:srgbClr val="FFFFFF"/>
                </a:solidFill>
                <a:effectLst/>
                <a:latin typeface="Forte" pitchFamily="66" charset="0"/>
                <a:cs typeface="Arial" pitchFamily="34" charset="0"/>
              </a:rPr>
              <a:t> multi-cultural</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598635" y="820281"/>
            <a:ext cx="7029413"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4000" b="1" dirty="0">
                <a:solidFill>
                  <a:schemeClr val="bg1"/>
                </a:solidFill>
                <a:latin typeface="Arial Narrow" pitchFamily="34" charset="0"/>
                <a:cs typeface="Arial" pitchFamily="34" charset="0"/>
              </a:rPr>
              <a:t>y</a:t>
            </a:r>
            <a:r>
              <a:rPr kumimoji="0" lang="en-US" altLang="en-US" sz="4000" b="1" i="0" strike="noStrike" cap="none" normalizeH="0" baseline="0" dirty="0" smtClean="0">
                <a:ln>
                  <a:noFill/>
                </a:ln>
                <a:solidFill>
                  <a:schemeClr val="bg1"/>
                </a:solidFill>
                <a:latin typeface="Arial Narrow" pitchFamily="34" charset="0"/>
                <a:cs typeface="Arial" pitchFamily="34" charset="0"/>
              </a:rPr>
              <a:t>ounger</a:t>
            </a:r>
            <a:r>
              <a:rPr kumimoji="0" lang="en-US" altLang="en-US" sz="4000" b="1" i="0" strike="noStrike" cap="none" normalizeH="0" baseline="0" dirty="0" smtClean="0">
                <a:ln>
                  <a:noFill/>
                </a:ln>
                <a:solidFill>
                  <a:schemeClr val="bg1"/>
                </a:solidFill>
                <a:effectLst/>
                <a:latin typeface="Arial Narrow" pitchFamily="34" charset="0"/>
                <a:cs typeface="Arial" pitchFamily="34" charset="0"/>
              </a:rPr>
              <a:t> </a:t>
            </a:r>
            <a:r>
              <a:rPr kumimoji="0" lang="en-US" altLang="en-US" sz="3200" b="0" i="0" u="none" strike="noStrike" cap="none" normalizeH="0" dirty="0" smtClean="0">
                <a:ln>
                  <a:noFill/>
                </a:ln>
                <a:solidFill>
                  <a:schemeClr val="bg1"/>
                </a:solidFill>
                <a:effectLst/>
                <a:latin typeface="Arial Narrow" pitchFamily="34" charset="0"/>
                <a:cs typeface="Arial" pitchFamily="34" charset="0"/>
              </a:rPr>
              <a:t> 45% sports bettors 25-34 demo</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Text Box 5"/>
          <p:cNvSpPr txBox="1">
            <a:spLocks noChangeArrowheads="1"/>
          </p:cNvSpPr>
          <p:nvPr/>
        </p:nvSpPr>
        <p:spPr bwMode="auto">
          <a:xfrm>
            <a:off x="12268200" y="5886735"/>
            <a:ext cx="1566862"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rgbClr val="FFFFFF"/>
                </a:solidFill>
                <a:effectLst/>
                <a:latin typeface="Impact" pitchFamily="34" charset="0"/>
                <a:cs typeface="Arial" pitchFamily="34" charset="0"/>
              </a:rPr>
              <a:t>69%</a:t>
            </a:r>
            <a:r>
              <a:rPr kumimoji="0" lang="en-US" altLang="en-US" sz="4800" b="0" i="0" u="none" strike="noStrike" cap="none" normalizeH="0" dirty="0" smtClean="0">
                <a:ln>
                  <a:noFill/>
                </a:ln>
                <a:solidFill>
                  <a:srgbClr val="FFFFFF"/>
                </a:solidFill>
                <a:effectLst/>
                <a:latin typeface="Impact" pitchFamily="34" charset="0"/>
                <a:cs typeface="Arial" pitchFamily="34" charset="0"/>
              </a:rPr>
              <a:t> </a:t>
            </a:r>
            <a:r>
              <a:rPr kumimoji="0" lang="en-US" altLang="en-US" sz="4800" b="0" i="0" u="none" strike="noStrike" cap="none" normalizeH="0" baseline="0" dirty="0" smtClean="0">
                <a:ln>
                  <a:noFill/>
                </a:ln>
                <a:solidFill>
                  <a:srgbClr val="FFFFFF"/>
                </a:solidFill>
                <a:effectLst/>
                <a:latin typeface="Impact" pitchFamily="34" charset="0"/>
                <a:cs typeface="Arial" pitchFamily="34" charset="0"/>
              </a:rPr>
              <a:t>MALE</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508380" y="2772568"/>
            <a:ext cx="7620000"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800" u="sng" dirty="0" smtClean="0">
                <a:solidFill>
                  <a:srgbClr val="FFFFFF"/>
                </a:solidFill>
                <a:latin typeface="Arial Black" pitchFamily="34" charset="0"/>
                <a:cs typeface="Arial" pitchFamily="34" charset="0"/>
              </a:rPr>
              <a:t>earners</a:t>
            </a:r>
            <a:r>
              <a:rPr lang="en-US" altLang="en-US" sz="2800" dirty="0" smtClean="0">
                <a:solidFill>
                  <a:srgbClr val="FFFFFF"/>
                </a:solidFill>
                <a:latin typeface="Arial Black" pitchFamily="34" charset="0"/>
                <a:cs typeface="Arial" pitchFamily="34" charset="0"/>
              </a:rPr>
              <a:t> annual income $50,000+</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9601200" y="2237581"/>
            <a:ext cx="6740525" cy="298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-45% of sports bettors fall into the 25-34 demographic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21212"/>
              </a:solidFill>
              <a:effectLst/>
              <a:latin typeface="Rockwell"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-69% of sports bettors are male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21212"/>
              </a:solidFill>
              <a:effectLst/>
              <a:latin typeface="Rockwell"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-41% are multi-cultural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21212"/>
              </a:solidFill>
              <a:effectLst/>
              <a:latin typeface="Rockwell"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-69% of sports bettors have an annual income of $50,000+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21212"/>
              </a:solidFill>
              <a:effectLst/>
              <a:latin typeface="Rockwell"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-53% of sports bettors have a bachelors degree or better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5"/>
          <p:cNvSpPr txBox="1">
            <a:spLocks noChangeArrowheads="1"/>
          </p:cNvSpPr>
          <p:nvPr/>
        </p:nvSpPr>
        <p:spPr bwMode="auto">
          <a:xfrm>
            <a:off x="838200" y="274384"/>
            <a:ext cx="4038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rgbClr val="FFFFFF"/>
                </a:solidFill>
                <a:effectLst/>
                <a:latin typeface="Impact" pitchFamily="34" charset="0"/>
                <a:cs typeface="Arial" pitchFamily="34" charset="0"/>
              </a:rPr>
              <a:t>69%</a:t>
            </a:r>
            <a:r>
              <a:rPr kumimoji="0" lang="en-US" altLang="en-US" sz="4000" b="0" i="0" u="none" strike="noStrike" cap="none" normalizeH="0" dirty="0" smtClean="0">
                <a:ln>
                  <a:noFill/>
                </a:ln>
                <a:solidFill>
                  <a:srgbClr val="FFFFFF"/>
                </a:solidFill>
                <a:effectLst/>
                <a:latin typeface="Impact" pitchFamily="34" charset="0"/>
                <a:cs typeface="Arial" pitchFamily="34" charset="0"/>
              </a:rPr>
              <a:t> </a:t>
            </a:r>
            <a:r>
              <a:rPr kumimoji="0" lang="en-US" altLang="en-US" sz="4000" b="0" i="0" u="sng" strike="noStrike" cap="none" normalizeH="0" baseline="0" dirty="0" smtClean="0">
                <a:ln>
                  <a:noFill/>
                </a:ln>
                <a:solidFill>
                  <a:srgbClr val="FFFFFF"/>
                </a:solidFill>
                <a:effectLst/>
                <a:latin typeface="Impact" pitchFamily="34" charset="0"/>
                <a:cs typeface="Arial" pitchFamily="34" charset="0"/>
              </a:rPr>
              <a:t>MALE</a:t>
            </a:r>
            <a:endParaRPr kumimoji="0" lang="en-US" altLang="en-US" sz="2400" b="0" i="0" u="sng"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304800" y="6155365"/>
            <a:ext cx="3323638" cy="461665"/>
          </a:xfrm>
          <a:prstGeom prst="rect">
            <a:avLst/>
          </a:prstGeom>
          <a:noFill/>
        </p:spPr>
        <p:txBody>
          <a:bodyPr wrap="square" rtlCol="0">
            <a:spAutoFit/>
          </a:bodyPr>
          <a:lstStyle/>
          <a:p>
            <a:r>
              <a:rPr lang="en-US" sz="2400" dirty="0" smtClean="0">
                <a:solidFill>
                  <a:schemeClr val="bg1"/>
                </a:solidFill>
                <a:latin typeface="Segoe UI Semibold" panose="020B0702040204020203" pitchFamily="34" charset="0"/>
                <a:ea typeface="Segoe UI Symbol" panose="020B0502040204020203" pitchFamily="34" charset="0"/>
              </a:rPr>
              <a:t>audience</a:t>
            </a:r>
            <a:endParaRPr lang="en-US" sz="2400" dirty="0">
              <a:solidFill>
                <a:schemeClr val="bg1"/>
              </a:solidFill>
              <a:latin typeface="Segoe UI Semibold" panose="020B0702040204020203" pitchFamily="34" charset="0"/>
              <a:ea typeface="Segoe UI Symbol" panose="020B0502040204020203" pitchFamily="34" charset="0"/>
            </a:endParaRPr>
          </a:p>
        </p:txBody>
      </p:sp>
      <p:sp>
        <p:nvSpPr>
          <p:cNvPr id="14" name="Text Box 8"/>
          <p:cNvSpPr txBox="1">
            <a:spLocks noChangeArrowheads="1"/>
          </p:cNvSpPr>
          <p:nvPr/>
        </p:nvSpPr>
        <p:spPr bwMode="auto">
          <a:xfrm>
            <a:off x="2209800" y="6156325"/>
            <a:ext cx="67405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300" b="0" i="1"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en-US" altLang="en-US" sz="1300" i="1" dirty="0" smtClean="0">
                <a:solidFill>
                  <a:schemeClr val="bg1"/>
                </a:solidFill>
                <a:latin typeface="Arial" pitchFamily="34" charset="0"/>
                <a:cs typeface="Arial" pitchFamily="34" charset="0"/>
              </a:rPr>
              <a:t>Demographic profile from the </a:t>
            </a:r>
            <a:r>
              <a:rPr kumimoji="0" lang="en-US" altLang="en-US" sz="1300" b="0" i="1" u="none" strike="noStrike" cap="none" normalizeH="0" baseline="0" dirty="0" smtClean="0">
                <a:ln>
                  <a:noFill/>
                </a:ln>
                <a:solidFill>
                  <a:schemeClr val="bg1"/>
                </a:solidFill>
                <a:effectLst/>
                <a:latin typeface="Arial" pitchFamily="34" charset="0"/>
                <a:cs typeface="Arial" pitchFamily="34" charset="0"/>
              </a:rPr>
              <a:t>American Gaming Association</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59732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03860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867" y="6009435"/>
            <a:ext cx="1905266" cy="6668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6009435"/>
            <a:ext cx="1371600" cy="46863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1071" t="10881" r="6895" b="10881"/>
          <a:stretch/>
        </p:blipFill>
        <p:spPr>
          <a:xfrm>
            <a:off x="7104656" y="6036312"/>
            <a:ext cx="1144726" cy="613088"/>
          </a:xfrm>
          <a:prstGeom prst="rect">
            <a:avLst/>
          </a:prstGeom>
          <a:noFill/>
          <a:ln>
            <a:no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5157678"/>
            <a:ext cx="2095238" cy="628571"/>
          </a:xfrm>
          <a:prstGeom prst="rect">
            <a:avLst/>
          </a:prstGeom>
        </p:spPr>
      </p:pic>
      <p:pic>
        <p:nvPicPr>
          <p:cNvPr id="9" name="Picture 8"/>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3013" t="29935" r="14174" b="28503"/>
          <a:stretch/>
        </p:blipFill>
        <p:spPr>
          <a:xfrm>
            <a:off x="304800" y="5036427"/>
            <a:ext cx="3083496" cy="741084"/>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t="19750" b="15000"/>
          <a:stretch/>
        </p:blipFill>
        <p:spPr>
          <a:xfrm>
            <a:off x="4267200" y="5024540"/>
            <a:ext cx="1333500" cy="870109"/>
          </a:xfrm>
          <a:prstGeom prst="rect">
            <a:avLst/>
          </a:prstGeom>
          <a:noFill/>
          <a:ln>
            <a:no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87200" y="7240786"/>
            <a:ext cx="3901440" cy="2194560"/>
          </a:xfrm>
          <a:prstGeom prst="rect">
            <a:avLst/>
          </a:prstGeom>
        </p:spPr>
      </p:pic>
      <p:pic>
        <p:nvPicPr>
          <p:cNvPr id="15" name="Picture 14"/>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9072" t="13286" r="9482" b="8609"/>
          <a:stretch/>
        </p:blipFill>
        <p:spPr>
          <a:xfrm>
            <a:off x="6808574" y="2760384"/>
            <a:ext cx="2068726" cy="1115940"/>
          </a:xfrm>
          <a:prstGeom prst="rect">
            <a:avLst/>
          </a:prstGeom>
          <a:noFill/>
          <a:ln>
            <a:noFill/>
          </a:ln>
        </p:spPr>
      </p:pic>
      <p:sp>
        <p:nvSpPr>
          <p:cNvPr id="18" name="Rectangle 17"/>
          <p:cNvSpPr/>
          <p:nvPr/>
        </p:nvSpPr>
        <p:spPr>
          <a:xfrm>
            <a:off x="457200" y="4257432"/>
            <a:ext cx="8229600" cy="900246"/>
          </a:xfrm>
          <a:prstGeom prst="rect">
            <a:avLst/>
          </a:prstGeom>
        </p:spPr>
        <p:txBody>
          <a:bodyPr wrap="square">
            <a:spAutoFit/>
          </a:bodyPr>
          <a:lstStyle/>
          <a:p>
            <a:r>
              <a:rPr lang="en-US" sz="1050" b="1" i="1" dirty="0">
                <a:latin typeface="Century Gothic" panose="020B0502020202020204" pitchFamily="34" charset="0"/>
              </a:rPr>
              <a:t>The Vegas Stats &amp; information Network (</a:t>
            </a:r>
            <a:r>
              <a:rPr lang="en-US" sz="1050" b="1" i="1" dirty="0" err="1">
                <a:latin typeface="Century Gothic" panose="020B0502020202020204" pitchFamily="34" charset="0"/>
              </a:rPr>
              <a:t>VSiN</a:t>
            </a:r>
            <a:r>
              <a:rPr lang="en-US" sz="1050" b="1" i="1" dirty="0">
                <a:latin typeface="Century Gothic" panose="020B0502020202020204" pitchFamily="34" charset="0"/>
              </a:rPr>
              <a:t>) is the nation’s first-ever network dedicated to delivering news and information about the nation’s regulated betting markets.  </a:t>
            </a:r>
            <a:r>
              <a:rPr lang="en-US" sz="1050" b="1" i="1" dirty="0" err="1" smtClean="0">
                <a:latin typeface="Century Gothic" panose="020B0502020202020204" pitchFamily="34" charset="0"/>
              </a:rPr>
              <a:t>VSiN</a:t>
            </a:r>
            <a:r>
              <a:rPr lang="en-US" sz="1050" b="1" i="1" dirty="0" smtClean="0">
                <a:latin typeface="Century Gothic" panose="020B0502020202020204" pitchFamily="34" charset="0"/>
              </a:rPr>
              <a:t> programming </a:t>
            </a:r>
            <a:r>
              <a:rPr lang="en-US" sz="1050" b="1" i="1" dirty="0">
                <a:latin typeface="Century Gothic" panose="020B0502020202020204" pitchFamily="34" charset="0"/>
              </a:rPr>
              <a:t>is distributed on multiple platforms across North America, </a:t>
            </a:r>
            <a:r>
              <a:rPr lang="en-US" sz="1050" b="1" i="1" dirty="0" smtClean="0">
                <a:latin typeface="Century Gothic" panose="020B0502020202020204" pitchFamily="34" charset="0"/>
              </a:rPr>
              <a:t>including: </a:t>
            </a:r>
            <a:r>
              <a:rPr lang="en-US" sz="1050" b="1" i="1" dirty="0" err="1" smtClean="0">
                <a:latin typeface="Century Gothic" panose="020B0502020202020204" pitchFamily="34" charset="0"/>
              </a:rPr>
              <a:t>SiriusXM</a:t>
            </a:r>
            <a:r>
              <a:rPr lang="en-US" sz="1050" b="1" i="1" dirty="0">
                <a:latin typeface="Century Gothic" panose="020B0502020202020204" pitchFamily="34" charset="0"/>
              </a:rPr>
              <a:t>; MSG Networks; the New England Sports Network (NESN); </a:t>
            </a:r>
            <a:r>
              <a:rPr lang="en-US" sz="1050" b="1" i="1" dirty="0" err="1">
                <a:latin typeface="Century Gothic" panose="020B0502020202020204" pitchFamily="34" charset="0"/>
              </a:rPr>
              <a:t>fuboTV</a:t>
            </a:r>
            <a:r>
              <a:rPr lang="en-US" sz="1050" b="1" i="1" dirty="0">
                <a:latin typeface="Century Gothic" panose="020B0502020202020204" pitchFamily="34" charset="0"/>
              </a:rPr>
              <a:t>; sling TV; and game+ in Canada.  “The </a:t>
            </a:r>
            <a:r>
              <a:rPr lang="en-US" sz="1050" b="1" i="1" dirty="0" err="1">
                <a:latin typeface="Century Gothic" panose="020B0502020202020204" pitchFamily="34" charset="0"/>
              </a:rPr>
              <a:t>BetR</a:t>
            </a:r>
            <a:r>
              <a:rPr lang="en-US" sz="1050" b="1" i="1" dirty="0">
                <a:latin typeface="Century Gothic" panose="020B0502020202020204" pitchFamily="34" charset="0"/>
              </a:rPr>
              <a:t> Network” is </a:t>
            </a:r>
            <a:r>
              <a:rPr lang="en-US" sz="1050" b="1" i="1" dirty="0" err="1">
                <a:latin typeface="Century Gothic" panose="020B0502020202020204" pitchFamily="34" charset="0"/>
              </a:rPr>
              <a:t>VSiN’s</a:t>
            </a:r>
            <a:r>
              <a:rPr lang="en-US" sz="1050" b="1" i="1" dirty="0">
                <a:latin typeface="Century Gothic" panose="020B0502020202020204" pitchFamily="34" charset="0"/>
              </a:rPr>
              <a:t> radio platform and is the first-ever terrestrial radio network dedicated to sports betting.  </a:t>
            </a:r>
            <a:endParaRPr lang="en-US" sz="1050" dirty="0">
              <a:latin typeface="Century Gothic" panose="020B0502020202020204" pitchFamily="34" charset="0"/>
            </a:endParaRPr>
          </a:p>
          <a:p>
            <a:r>
              <a:rPr lang="en-US" sz="1050" dirty="0"/>
              <a:t> </a:t>
            </a:r>
          </a:p>
        </p:txBody>
      </p:sp>
    </p:spTree>
    <p:extLst>
      <p:ext uri="{BB962C8B-B14F-4D97-AF65-F5344CB8AC3E}">
        <p14:creationId xmlns:p14="http://schemas.microsoft.com/office/powerpoint/2010/main" val="3538130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229" name="Picture 62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616" y="152400"/>
            <a:ext cx="2971800" cy="5294376"/>
          </a:xfrm>
          <a:prstGeom prst="rect">
            <a:avLst/>
          </a:prstGeom>
        </p:spPr>
      </p:pic>
      <p:pic>
        <p:nvPicPr>
          <p:cNvPr id="6234" name="Picture 62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198" y="1366620"/>
            <a:ext cx="1757363" cy="1107281"/>
          </a:xfrm>
          <a:prstGeom prst="rect">
            <a:avLst/>
          </a:prstGeom>
        </p:spPr>
      </p:pic>
      <p:pic>
        <p:nvPicPr>
          <p:cNvPr id="130" name="Picture 1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62" y="2972286"/>
            <a:ext cx="2381098" cy="634746"/>
          </a:xfrm>
          <a:prstGeom prst="rect">
            <a:avLst/>
          </a:prstGeom>
        </p:spPr>
      </p:pic>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2576" y="94179"/>
            <a:ext cx="1463040" cy="822960"/>
          </a:xfrm>
          <a:prstGeom prst="rect">
            <a:avLst/>
          </a:prstGeom>
        </p:spPr>
      </p:pic>
      <p:pic>
        <p:nvPicPr>
          <p:cNvPr id="6233" name="Picture 62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021" y="4086731"/>
            <a:ext cx="1362075" cy="1021556"/>
          </a:xfrm>
          <a:prstGeom prst="rect">
            <a:avLst/>
          </a:prstGeom>
        </p:spPr>
      </p:pic>
      <p:pic>
        <p:nvPicPr>
          <p:cNvPr id="132" name="Picture 1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0477" y="154150"/>
            <a:ext cx="1572768" cy="914400"/>
          </a:xfrm>
          <a:prstGeom prst="rect">
            <a:avLst/>
          </a:prstGeom>
        </p:spPr>
      </p:pic>
      <p:pic>
        <p:nvPicPr>
          <p:cNvPr id="133" name="Picture 1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295" y="5596731"/>
            <a:ext cx="1893094" cy="926306"/>
          </a:xfrm>
          <a:prstGeom prst="rect">
            <a:avLst/>
          </a:prstGeom>
        </p:spPr>
      </p:pic>
      <p:pic>
        <p:nvPicPr>
          <p:cNvPr id="134" name="Picture 1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35000" y="-4918869"/>
            <a:ext cx="3810000" cy="2124075"/>
          </a:xfrm>
          <a:prstGeom prst="rect">
            <a:avLst/>
          </a:prstGeom>
        </p:spPr>
      </p:pic>
      <p:pic>
        <p:nvPicPr>
          <p:cNvPr id="6269" name="Picture 125" descr="sports-hub-logo"/>
          <p:cNvPicPr>
            <a:picLocks noChangeAspect="1" noChangeArrowheads="1"/>
          </p:cNvPicPr>
          <p:nvPr/>
        </p:nvPicPr>
        <p:blipFill>
          <a:blip r:embed="rId10" cstate="print">
            <a:extLst>
              <a:ext uri="{28A0092B-C50C-407E-A947-70E740481C1C}">
                <a14:useLocalDpi xmlns:a14="http://schemas.microsoft.com/office/drawing/2010/main" val="0"/>
              </a:ext>
            </a:extLst>
          </a:blip>
          <a:srcRect l="4300" t="4291" r="6212" b="7356"/>
          <a:stretch>
            <a:fillRect/>
          </a:stretch>
        </p:blipFill>
        <p:spPr bwMode="auto">
          <a:xfrm>
            <a:off x="6957806" y="1298755"/>
            <a:ext cx="1616075" cy="124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270" name="Picture 126" descr="1490-red-and-blu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8953" b="18181"/>
          <a:stretch/>
        </p:blipFill>
        <p:spPr bwMode="auto">
          <a:xfrm>
            <a:off x="513308" y="5481035"/>
            <a:ext cx="1916112"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272" name="Picture 128" descr="unnamed[1]"/>
          <p:cNvPicPr>
            <a:picLocks noChangeAspect="1" noChangeArrowheads="1"/>
          </p:cNvPicPr>
          <p:nvPr/>
        </p:nvPicPr>
        <p:blipFill>
          <a:blip r:embed="rId12">
            <a:extLst>
              <a:ext uri="{28A0092B-C50C-407E-A947-70E740481C1C}">
                <a14:useLocalDpi xmlns:a14="http://schemas.microsoft.com/office/drawing/2010/main" val="0"/>
              </a:ext>
            </a:extLst>
          </a:blip>
          <a:srcRect t="21999" b="23999"/>
          <a:stretch>
            <a:fillRect/>
          </a:stretch>
        </p:blipFill>
        <p:spPr bwMode="auto">
          <a:xfrm>
            <a:off x="1327547" y="-1752600"/>
            <a:ext cx="1571625"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273" name="Picture 129" descr="1400x1400_generic_ESPN"/>
          <p:cNvPicPr>
            <a:picLocks noChangeAspect="1" noChangeArrowheads="1"/>
          </p:cNvPicPr>
          <p:nvPr/>
        </p:nvPicPr>
        <p:blipFill>
          <a:blip r:embed="rId13" cstate="print">
            <a:extLst>
              <a:ext uri="{28A0092B-C50C-407E-A947-70E740481C1C}">
                <a14:useLocalDpi xmlns:a14="http://schemas.microsoft.com/office/drawing/2010/main" val="0"/>
              </a:ext>
            </a:extLst>
          </a:blip>
          <a:srcRect t="25310" b="27170"/>
          <a:stretch>
            <a:fillRect/>
          </a:stretch>
        </p:blipFill>
        <p:spPr bwMode="auto">
          <a:xfrm>
            <a:off x="4610100" y="-1671637"/>
            <a:ext cx="1614487"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274" name="Picture 130" descr="wbg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289" y="4095670"/>
            <a:ext cx="1714500" cy="955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5" name="Text Box 131"/>
          <p:cNvSpPr txBox="1">
            <a:spLocks noChangeArrowheads="1"/>
          </p:cNvSpPr>
          <p:nvPr/>
        </p:nvSpPr>
        <p:spPr bwMode="auto">
          <a:xfrm>
            <a:off x="1006053" y="3729868"/>
            <a:ext cx="13112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San Francisco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Text Box 132"/>
          <p:cNvSpPr txBox="1">
            <a:spLocks noChangeArrowheads="1"/>
          </p:cNvSpPr>
          <p:nvPr/>
        </p:nvSpPr>
        <p:spPr bwMode="auto">
          <a:xfrm>
            <a:off x="1550785" y="795695"/>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New York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Text Box 133"/>
          <p:cNvSpPr txBox="1">
            <a:spLocks noChangeArrowheads="1"/>
          </p:cNvSpPr>
          <p:nvPr/>
        </p:nvSpPr>
        <p:spPr bwMode="auto">
          <a:xfrm>
            <a:off x="7068902" y="2501988"/>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Boston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Text Box 135"/>
          <p:cNvSpPr txBox="1">
            <a:spLocks noChangeArrowheads="1"/>
          </p:cNvSpPr>
          <p:nvPr/>
        </p:nvSpPr>
        <p:spPr bwMode="auto">
          <a:xfrm>
            <a:off x="4989994" y="-685800"/>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St. Louis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Text Box 136"/>
          <p:cNvSpPr txBox="1">
            <a:spLocks noChangeArrowheads="1"/>
          </p:cNvSpPr>
          <p:nvPr/>
        </p:nvSpPr>
        <p:spPr bwMode="auto">
          <a:xfrm>
            <a:off x="7116155" y="5044312"/>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Pittsburgh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Text Box 137"/>
          <p:cNvSpPr txBox="1">
            <a:spLocks noChangeArrowheads="1"/>
          </p:cNvSpPr>
          <p:nvPr/>
        </p:nvSpPr>
        <p:spPr bwMode="auto">
          <a:xfrm>
            <a:off x="-4705350" y="4330700"/>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Louisville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Text Box 138"/>
          <p:cNvSpPr txBox="1">
            <a:spLocks noChangeArrowheads="1"/>
          </p:cNvSpPr>
          <p:nvPr/>
        </p:nvSpPr>
        <p:spPr bwMode="auto">
          <a:xfrm>
            <a:off x="6096947" y="1054280"/>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Chicago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Text Box 139"/>
          <p:cNvSpPr txBox="1">
            <a:spLocks noChangeArrowheads="1"/>
          </p:cNvSpPr>
          <p:nvPr/>
        </p:nvSpPr>
        <p:spPr bwMode="auto">
          <a:xfrm>
            <a:off x="1150777" y="2541767"/>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Philadelphia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Text Box 140"/>
          <p:cNvSpPr txBox="1">
            <a:spLocks noChangeArrowheads="1"/>
          </p:cNvSpPr>
          <p:nvPr/>
        </p:nvSpPr>
        <p:spPr bwMode="auto">
          <a:xfrm>
            <a:off x="7092508" y="3778843"/>
            <a:ext cx="1311275"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Portland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Text Box 141"/>
          <p:cNvSpPr txBox="1">
            <a:spLocks noChangeArrowheads="1"/>
          </p:cNvSpPr>
          <p:nvPr/>
        </p:nvSpPr>
        <p:spPr bwMode="auto">
          <a:xfrm>
            <a:off x="888614" y="5044313"/>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Las Vegas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Text Box 142"/>
          <p:cNvSpPr txBox="1">
            <a:spLocks noChangeArrowheads="1"/>
          </p:cNvSpPr>
          <p:nvPr/>
        </p:nvSpPr>
        <p:spPr bwMode="auto">
          <a:xfrm>
            <a:off x="1556145" y="-685800"/>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A6A6A6"/>
                </a:solidFill>
                <a:effectLst/>
                <a:latin typeface="Tw Cen MT Condensed Extra Bold" pitchFamily="34" charset="0"/>
                <a:cs typeface="Arial" pitchFamily="34" charset="0"/>
              </a:rPr>
              <a:t>Nashville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Text Box 143"/>
          <p:cNvSpPr txBox="1">
            <a:spLocks noChangeArrowheads="1"/>
          </p:cNvSpPr>
          <p:nvPr/>
        </p:nvSpPr>
        <p:spPr bwMode="auto">
          <a:xfrm>
            <a:off x="7110205" y="6523037"/>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Reno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Text Box 144"/>
          <p:cNvSpPr txBox="1">
            <a:spLocks noChangeArrowheads="1"/>
          </p:cNvSpPr>
          <p:nvPr/>
        </p:nvSpPr>
        <p:spPr bwMode="auto">
          <a:xfrm>
            <a:off x="801052" y="6400800"/>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Atlantic City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89" name="Picture 145"/>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429" t="11221" r="7582" b="10321"/>
          <a:stretch/>
        </p:blipFill>
        <p:spPr bwMode="auto">
          <a:xfrm>
            <a:off x="3142653" y="5504624"/>
            <a:ext cx="2743797" cy="1303370"/>
          </a:xfrm>
          <a:prstGeom prst="rect">
            <a:avLst/>
          </a:prstGeom>
          <a:noFill/>
          <a:ln w="9525"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2" name="Picture 15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84978" y="2789596"/>
            <a:ext cx="2373630" cy="1000125"/>
          </a:xfrm>
          <a:prstGeom prst="rect">
            <a:avLst/>
          </a:prstGeom>
        </p:spPr>
      </p:pic>
    </p:spTree>
    <p:extLst>
      <p:ext uri="{BB962C8B-B14F-4D97-AF65-F5344CB8AC3E}">
        <p14:creationId xmlns:p14="http://schemas.microsoft.com/office/powerpoint/2010/main" val="52422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7967" y="-1551017"/>
            <a:ext cx="914402" cy="24688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072" t="13286" r="9482" b="8609"/>
          <a:stretch/>
        </p:blipFill>
        <p:spPr>
          <a:xfrm>
            <a:off x="5094885" y="161925"/>
            <a:ext cx="2068726" cy="1115940"/>
          </a:xfrm>
          <a:prstGeom prst="rect">
            <a:avLst/>
          </a:prstGeom>
        </p:spPr>
      </p:pic>
      <p:sp>
        <p:nvSpPr>
          <p:cNvPr id="6" name="Rectangle 5"/>
          <p:cNvSpPr/>
          <p:nvPr/>
        </p:nvSpPr>
        <p:spPr>
          <a:xfrm>
            <a:off x="-228600" y="-304800"/>
            <a:ext cx="3276600" cy="7391400"/>
          </a:xfrm>
          <a:prstGeom prst="rect">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183707"/>
            <a:ext cx="1905000" cy="1905000"/>
          </a:xfrm>
          <a:prstGeom prst="rect">
            <a:avLst/>
          </a:prstGeom>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152650"/>
            <a:ext cx="4762500" cy="2314575"/>
          </a:xfrm>
          <a:prstGeom prst="rect">
            <a:avLst/>
          </a:prstGeom>
        </p:spPr>
      </p:pic>
      <p:pic>
        <p:nvPicPr>
          <p:cNvPr id="9" name="Picture 2" descr="wbg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1886" y="5477478"/>
            <a:ext cx="1333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3" descr="1920px-WEPN_1050am_ESPN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3392" y="1509176"/>
            <a:ext cx="1463040" cy="64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4" descr="sports-hub-logo"/>
          <p:cNvPicPr>
            <a:picLocks noChangeAspect="1" noChangeArrowheads="1"/>
          </p:cNvPicPr>
          <p:nvPr/>
        </p:nvPicPr>
        <p:blipFill>
          <a:blip r:embed="rId8" cstate="print">
            <a:extLst>
              <a:ext uri="{28A0092B-C50C-407E-A947-70E740481C1C}">
                <a14:useLocalDpi xmlns:a14="http://schemas.microsoft.com/office/drawing/2010/main" val="0"/>
              </a:ext>
            </a:extLst>
          </a:blip>
          <a:srcRect l="4300" t="4291" r="6212" b="7356"/>
          <a:stretch>
            <a:fillRect/>
          </a:stretch>
        </p:blipFill>
        <p:spPr bwMode="auto">
          <a:xfrm>
            <a:off x="7480962" y="1277865"/>
            <a:ext cx="1227417" cy="94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5" descr="WLS20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82183" y="1399067"/>
            <a:ext cx="1494130" cy="868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6" descr="975thefanati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9249" y="2616087"/>
            <a:ext cx="159385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4" name="Picture 7" descr="KNB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9025" y="2771259"/>
            <a:ext cx="3063875"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8" descr="KB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7367" y="3968036"/>
            <a:ext cx="3127375"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9" descr="1400x1400_generic_ESPN"/>
          <p:cNvPicPr>
            <a:picLocks noChangeAspect="1" noChangeArrowheads="1"/>
          </p:cNvPicPr>
          <p:nvPr/>
        </p:nvPicPr>
        <p:blipFill>
          <a:blip r:embed="rId13" cstate="print">
            <a:extLst>
              <a:ext uri="{28A0092B-C50C-407E-A947-70E740481C1C}">
                <a14:useLocalDpi xmlns:a14="http://schemas.microsoft.com/office/drawing/2010/main" val="0"/>
              </a:ext>
            </a:extLst>
          </a:blip>
          <a:srcRect t="25310" b="27170"/>
          <a:stretch>
            <a:fillRect/>
          </a:stretch>
        </p:blipFill>
        <p:spPr bwMode="auto">
          <a:xfrm>
            <a:off x="6708101" y="4022011"/>
            <a:ext cx="161448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7" name="Picture 10" descr="082019-KXTG-LogoRevised19-StationLogo-300x7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49780" y="5463967"/>
            <a:ext cx="169545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8" name="Picture 11" descr="939-the-vil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46629" y="5463967"/>
            <a:ext cx="16700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Text Box 12"/>
          <p:cNvSpPr txBox="1">
            <a:spLocks noChangeArrowheads="1"/>
          </p:cNvSpPr>
          <p:nvPr/>
        </p:nvSpPr>
        <p:spPr bwMode="auto">
          <a:xfrm>
            <a:off x="6904517" y="3588821"/>
            <a:ext cx="131127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San Francisco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3"/>
          <p:cNvSpPr txBox="1">
            <a:spLocks noChangeArrowheads="1"/>
          </p:cNvSpPr>
          <p:nvPr/>
        </p:nvSpPr>
        <p:spPr bwMode="auto">
          <a:xfrm>
            <a:off x="3618805" y="6233690"/>
            <a:ext cx="13112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Portland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4"/>
          <p:cNvSpPr txBox="1">
            <a:spLocks noChangeArrowheads="1"/>
          </p:cNvSpPr>
          <p:nvPr/>
        </p:nvSpPr>
        <p:spPr bwMode="auto">
          <a:xfrm>
            <a:off x="3449780" y="2202989"/>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New York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15"/>
          <p:cNvSpPr txBox="1">
            <a:spLocks noChangeArrowheads="1"/>
          </p:cNvSpPr>
          <p:nvPr/>
        </p:nvSpPr>
        <p:spPr bwMode="auto">
          <a:xfrm>
            <a:off x="7431660" y="2269334"/>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Boston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16"/>
          <p:cNvSpPr txBox="1">
            <a:spLocks noChangeArrowheads="1"/>
          </p:cNvSpPr>
          <p:nvPr/>
        </p:nvSpPr>
        <p:spPr bwMode="auto">
          <a:xfrm>
            <a:off x="3955278" y="4927464"/>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A6A6A6"/>
                </a:solidFill>
                <a:effectLst/>
                <a:latin typeface="Tw Cen MT Condensed Extra Bold" pitchFamily="34" charset="0"/>
                <a:cs typeface="Arial" pitchFamily="34" charset="0"/>
              </a:rPr>
              <a:t>Houston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7"/>
          <p:cNvSpPr txBox="1">
            <a:spLocks noChangeArrowheads="1"/>
          </p:cNvSpPr>
          <p:nvPr/>
        </p:nvSpPr>
        <p:spPr bwMode="auto">
          <a:xfrm>
            <a:off x="6904516" y="4927464"/>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St. Louis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5684426" y="6268909"/>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Pittsburgh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19"/>
          <p:cNvSpPr txBox="1">
            <a:spLocks noChangeArrowheads="1"/>
          </p:cNvSpPr>
          <p:nvPr/>
        </p:nvSpPr>
        <p:spPr bwMode="auto">
          <a:xfrm>
            <a:off x="7397105" y="6268909"/>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Louisville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20"/>
          <p:cNvSpPr txBox="1">
            <a:spLocks noChangeArrowheads="1"/>
          </p:cNvSpPr>
          <p:nvPr/>
        </p:nvSpPr>
        <p:spPr bwMode="auto">
          <a:xfrm>
            <a:off x="5473610" y="2267747"/>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Chicago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21"/>
          <p:cNvSpPr txBox="1">
            <a:spLocks noChangeArrowheads="1"/>
          </p:cNvSpPr>
          <p:nvPr/>
        </p:nvSpPr>
        <p:spPr bwMode="auto">
          <a:xfrm>
            <a:off x="3762974" y="3646080"/>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Philadelphia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22"/>
          <p:cNvSpPr txBox="1">
            <a:spLocks noChangeArrowheads="1"/>
          </p:cNvSpPr>
          <p:nvPr/>
        </p:nvSpPr>
        <p:spPr bwMode="auto">
          <a:xfrm>
            <a:off x="0" y="2088707"/>
            <a:ext cx="282257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cs typeface="Arial" pitchFamily="34" charset="0"/>
              </a:rPr>
              <a:t>Brent Musburger’s Action Update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cs typeface="Arial" pitchFamily="34" charset="0"/>
              </a:rPr>
              <a:t>Vegas Stats &amp; information Network</a:t>
            </a:r>
            <a:endParaRPr kumimoji="0" lang="en-US" altLang="en-US" sz="1800" b="1" i="0" u="none" strike="noStrike" cap="none" normalizeH="0" baseline="0" dirty="0" smtClean="0">
              <a:ln>
                <a:noFill/>
              </a:ln>
              <a:effectLst/>
              <a:latin typeface="Arial" pitchFamily="34" charset="0"/>
              <a:cs typeface="Arial" pitchFamily="34" charset="0"/>
            </a:endParaRPr>
          </a:p>
        </p:txBody>
      </p:sp>
      <p:sp>
        <p:nvSpPr>
          <p:cNvPr id="30" name="Rectangle 29"/>
          <p:cNvSpPr/>
          <p:nvPr/>
        </p:nvSpPr>
        <p:spPr>
          <a:xfrm>
            <a:off x="247650" y="2649201"/>
            <a:ext cx="2343150" cy="4078039"/>
          </a:xfrm>
          <a:prstGeom prst="rect">
            <a:avLst/>
          </a:prstGeom>
        </p:spPr>
        <p:txBody>
          <a:bodyPr wrap="square">
            <a:spAutoFit/>
          </a:bodyPr>
          <a:lstStyle/>
          <a:p>
            <a:pPr algn="ctr"/>
            <a:r>
              <a:rPr lang="en-US" sz="700" b="1" i="1" u="sng" dirty="0" smtClean="0">
                <a:latin typeface="Century Gothic" panose="020B0502020202020204" pitchFamily="34" charset="0"/>
              </a:rPr>
              <a:t>OVERVIEW</a:t>
            </a:r>
            <a:endParaRPr lang="en-US" sz="700" dirty="0" smtClean="0">
              <a:latin typeface="Century Gothic" panose="020B0502020202020204" pitchFamily="34" charset="0"/>
            </a:endParaRPr>
          </a:p>
          <a:p>
            <a:pPr algn="just"/>
            <a:r>
              <a:rPr lang="en-US" sz="700" b="1" dirty="0" smtClean="0">
                <a:latin typeface="Century Gothic" panose="020B0502020202020204" pitchFamily="34" charset="0"/>
              </a:rPr>
              <a:t>Gow Media produces and distributes the Brent Musburger Action Update for the Vegas Stats &amp; Information Network (</a:t>
            </a:r>
            <a:r>
              <a:rPr lang="en-US" sz="700" b="1" dirty="0" err="1" smtClean="0">
                <a:latin typeface="Century Gothic" panose="020B0502020202020204" pitchFamily="34" charset="0"/>
              </a:rPr>
              <a:t>VSiN</a:t>
            </a:r>
            <a:r>
              <a:rPr lang="en-US" sz="700" b="1" dirty="0" smtClean="0">
                <a:latin typeface="Century Gothic" panose="020B0502020202020204" pitchFamily="34" charset="0"/>
              </a:rPr>
              <a:t>).  The short-form feature delivers relevant, real-time sports   betting news and information.  </a:t>
            </a:r>
            <a:endParaRPr lang="en-US" sz="700" dirty="0" smtClean="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SPORTS BETTING</a:t>
            </a:r>
            <a:endParaRPr lang="en-US" sz="700" dirty="0">
              <a:latin typeface="Century Gothic" panose="020B0502020202020204" pitchFamily="34" charset="0"/>
            </a:endParaRPr>
          </a:p>
          <a:p>
            <a:pPr algn="just"/>
            <a:r>
              <a:rPr lang="en-US" sz="700" b="1" dirty="0">
                <a:latin typeface="Century Gothic" panose="020B0502020202020204" pitchFamily="34" charset="0"/>
              </a:rPr>
              <a:t>The recent U.S. Supreme Court ruling has sparked an unprecedented expansion of sports gambling in the United States. Sports gambling is going mainstream, and there  are millions hungry for sports gambling content.</a:t>
            </a:r>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EFFECTIVE</a:t>
            </a:r>
            <a:endParaRPr lang="en-US" sz="700" dirty="0">
              <a:latin typeface="Century Gothic" panose="020B0502020202020204" pitchFamily="34" charset="0"/>
            </a:endParaRPr>
          </a:p>
          <a:p>
            <a:pPr algn="just"/>
            <a:r>
              <a:rPr lang="en-US" sz="700" b="1" dirty="0">
                <a:latin typeface="Century Gothic" panose="020B0502020202020204" pitchFamily="34" charset="0"/>
              </a:rPr>
              <a:t>Our Action Updates wrap your advertising     message around essential content that the listener wants to hear.  This will help your    advertising message to cut through the clutter and deliver an significant impact for your  business.</a:t>
            </a:r>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CONSISTENT</a:t>
            </a:r>
            <a:endParaRPr lang="en-US" sz="700" dirty="0">
              <a:latin typeface="Century Gothic" panose="020B0502020202020204" pitchFamily="34" charset="0"/>
            </a:endParaRPr>
          </a:p>
          <a:p>
            <a:pPr algn="just"/>
            <a:r>
              <a:rPr lang="en-US" sz="700" b="1" dirty="0">
                <a:latin typeface="Century Gothic" panose="020B0502020202020204" pitchFamily="34" charset="0"/>
              </a:rPr>
              <a:t>The </a:t>
            </a:r>
            <a:r>
              <a:rPr lang="en-US" sz="700" b="1" dirty="0" err="1">
                <a:latin typeface="Century Gothic" panose="020B0502020202020204" pitchFamily="34" charset="0"/>
              </a:rPr>
              <a:t>VSiN</a:t>
            </a:r>
            <a:r>
              <a:rPr lang="en-US" sz="700" b="1" dirty="0">
                <a:latin typeface="Century Gothic" panose="020B0502020202020204" pitchFamily="34" charset="0"/>
              </a:rPr>
              <a:t> updates  air during morning and       afternoon drive  on many of the biggest radio brands in the country, including:  1050 ESPN New York (WEPN-AM); Boston’s 98.5 The Sports Hub; 890 WLS-AM in Chicago; and              Philadelphia’s 97.5 The Fanatic (WPEN-FM). </a:t>
            </a:r>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AFFORDABLE</a:t>
            </a:r>
            <a:endParaRPr lang="en-US" sz="700" dirty="0">
              <a:latin typeface="Century Gothic" panose="020B0502020202020204" pitchFamily="34" charset="0"/>
            </a:endParaRPr>
          </a:p>
          <a:p>
            <a:pPr algn="just"/>
            <a:r>
              <a:rPr lang="en-US" sz="700" b="1" dirty="0">
                <a:latin typeface="Century Gothic" panose="020B0502020202020204" pitchFamily="34" charset="0"/>
              </a:rPr>
              <a:t>With each live read, the legendary Brent    Musburger will wrap your advertising message around content the   listener wants to hear during prime time on many of the biggest sports radio stations in the country.</a:t>
            </a:r>
            <a:endParaRPr lang="en-US" sz="700" dirty="0">
              <a:latin typeface="Century Gothic" panose="020B0502020202020204" pitchFamily="34" charset="0"/>
            </a:endParaRPr>
          </a:p>
          <a:p>
            <a:pPr algn="just"/>
            <a:r>
              <a:rPr lang="en-US" sz="700" dirty="0">
                <a:latin typeface="Century Gothic" panose="020B0502020202020204" pitchFamily="34" charset="0"/>
              </a:rPr>
              <a:t> </a:t>
            </a:r>
          </a:p>
        </p:txBody>
      </p:sp>
    </p:spTree>
    <p:extLst>
      <p:ext uri="{BB962C8B-B14F-4D97-AF65-F5344CB8AC3E}">
        <p14:creationId xmlns:p14="http://schemas.microsoft.com/office/powerpoint/2010/main" val="381708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descr="Indeed-Logo-Blo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6639" y="6054725"/>
            <a:ext cx="1430337"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Box 5"/>
          <p:cNvSpPr txBox="1"/>
          <p:nvPr/>
        </p:nvSpPr>
        <p:spPr>
          <a:xfrm>
            <a:off x="685800" y="4382336"/>
            <a:ext cx="4724400" cy="400110"/>
          </a:xfrm>
          <a:prstGeom prst="rect">
            <a:avLst/>
          </a:prstGeom>
          <a:solidFill>
            <a:schemeClr val="tx1"/>
          </a:solidFill>
          <a:ln>
            <a:solidFill>
              <a:schemeClr val="bg1"/>
            </a:solidFill>
          </a:ln>
        </p:spPr>
        <p:txBody>
          <a:bodyPr wrap="square" rtlCol="0">
            <a:spAutoFit/>
          </a:bodyPr>
          <a:lstStyle/>
          <a:p>
            <a:pPr algn="ctr"/>
            <a:r>
              <a:rPr lang="en-US" sz="2000" dirty="0" smtClean="0">
                <a:solidFill>
                  <a:schemeClr val="bg1"/>
                </a:solidFill>
                <a:latin typeface="Aharoni" panose="02010803020104030203" pitchFamily="2" charset="-79"/>
                <a:cs typeface="Aharoni" panose="02010803020104030203" pitchFamily="2" charset="-79"/>
              </a:rPr>
              <a:t>“Action Update” Presenting Sponsor</a:t>
            </a:r>
            <a:endParaRPr lang="en-US" sz="2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62349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96400" cy="6858000"/>
          </a:xfrm>
          <a:prstGeom prst="rect">
            <a:avLst/>
          </a:prstGeom>
        </p:spPr>
      </p:pic>
      <p:pic>
        <p:nvPicPr>
          <p:cNvPr id="8194" name="Picture 2" descr="Indeed-Logo-Blo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6018" y="4343400"/>
            <a:ext cx="2134553"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Box 7"/>
          <p:cNvSpPr txBox="1"/>
          <p:nvPr/>
        </p:nvSpPr>
        <p:spPr>
          <a:xfrm>
            <a:off x="762000" y="6099524"/>
            <a:ext cx="4094018" cy="400110"/>
          </a:xfrm>
          <a:prstGeom prst="rect">
            <a:avLst/>
          </a:prstGeom>
          <a:solidFill>
            <a:schemeClr val="tx1"/>
          </a:solidFill>
          <a:ln>
            <a:solidFill>
              <a:schemeClr val="bg1"/>
            </a:solidFill>
          </a:ln>
        </p:spPr>
        <p:txBody>
          <a:bodyPr wrap="square" rtlCol="0">
            <a:spAutoFit/>
          </a:bodyPr>
          <a:lstStyle/>
          <a:p>
            <a:pPr algn="ctr"/>
            <a:r>
              <a:rPr lang="en-US" sz="2000" dirty="0" smtClean="0">
                <a:solidFill>
                  <a:schemeClr val="bg1"/>
                </a:solidFill>
                <a:latin typeface="Aharoni" panose="02010803020104030203" pitchFamily="2" charset="-79"/>
                <a:cs typeface="Aharoni" panose="02010803020104030203" pitchFamily="2" charset="-79"/>
              </a:rPr>
              <a:t>Guest Line Presenting Sponsor</a:t>
            </a:r>
            <a:endParaRPr lang="en-US" sz="2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97310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52246</TotalTime>
  <Words>550</Words>
  <Application>Microsoft Office PowerPoint</Application>
  <PresentationFormat>On-screen Show (4:3)</PresentationFormat>
  <Paragraphs>89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Michael</cp:lastModifiedBy>
  <cp:revision>40</cp:revision>
  <dcterms:created xsi:type="dcterms:W3CDTF">2019-11-24T23:19:47Z</dcterms:created>
  <dcterms:modified xsi:type="dcterms:W3CDTF">2020-01-03T14:30:00Z</dcterms:modified>
</cp:coreProperties>
</file>