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4" r:id="rId1"/>
  </p:sldMasterIdLst>
  <p:notesMasterIdLst>
    <p:notesMasterId r:id="rId11"/>
  </p:notesMasterIdLst>
  <p:sldIdLst>
    <p:sldId id="256" r:id="rId2"/>
    <p:sldId id="271" r:id="rId3"/>
    <p:sldId id="267" r:id="rId4"/>
    <p:sldId id="269" r:id="rId5"/>
    <p:sldId id="276" r:id="rId6"/>
    <p:sldId id="270" r:id="rId7"/>
    <p:sldId id="273" r:id="rId8"/>
    <p:sldId id="274" r:id="rId9"/>
    <p:sldId id="266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4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849" autoAdjust="0"/>
  </p:normalViewPr>
  <p:slideViewPr>
    <p:cSldViewPr>
      <p:cViewPr>
        <p:scale>
          <a:sx n="80" d="100"/>
          <a:sy n="80" d="100"/>
        </p:scale>
        <p:origin x="-1674" y="-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B8730F-00EE-4255-B73F-0051DCA035A1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BC086-7EBB-44B9-8BE1-7F3B31DD28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8682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593C-8F88-4D8C-90ED-5C849D9FCB6C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593C-8F88-4D8C-90ED-5C849D9FCB6C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593C-8F88-4D8C-90ED-5C849D9FCB6C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593C-8F88-4D8C-90ED-5C849D9FCB6C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593C-8F88-4D8C-90ED-5C849D9FCB6C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593C-8F88-4D8C-90ED-5C849D9FCB6C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593C-8F88-4D8C-90ED-5C849D9FCB6C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593C-8F88-4D8C-90ED-5C849D9FCB6C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593C-8F88-4D8C-90ED-5C849D9FCB6C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F593C-8F88-4D8C-90ED-5C849D9FCB6C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42CF593C-8F88-4D8C-90ED-5C849D9FCB6C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2CF593C-8F88-4D8C-90ED-5C849D9FCB6C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26262E7-EE2C-46DF-8470-95741A4FD9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2.wdp"/><Relationship Id="rId7" Type="http://schemas.openxmlformats.org/officeDocument/2006/relationships/image" Target="../media/image1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6.jpeg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8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emf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3.wdp"/><Relationship Id="rId7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5" Type="http://schemas.openxmlformats.org/officeDocument/2006/relationships/image" Target="../media/image30.jpeg"/><Relationship Id="rId10" Type="http://schemas.openxmlformats.org/officeDocument/2006/relationships/image" Target="../media/image4.png"/><Relationship Id="rId4" Type="http://schemas.openxmlformats.org/officeDocument/2006/relationships/image" Target="../media/image2.emf"/><Relationship Id="rId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57200"/>
            <a:ext cx="3017837" cy="1449387"/>
          </a:xfrm>
          <a:prstGeom prst="rect">
            <a:avLst/>
          </a:prstGeom>
          <a:noFill/>
          <a:ln w="38100" algn="in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91000" y="5645210"/>
            <a:ext cx="3581400" cy="40011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Studio Naming Rights</a:t>
            </a:r>
            <a:endParaRPr lang="en-US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7743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059" y="6114106"/>
            <a:ext cx="1371600" cy="4686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t="10881" r="6895" b="10881"/>
          <a:stretch/>
        </p:blipFill>
        <p:spPr>
          <a:xfrm>
            <a:off x="5606363" y="5979563"/>
            <a:ext cx="1318169" cy="705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502" y="5036288"/>
            <a:ext cx="2222222" cy="6666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0" b="15000"/>
          <a:stretch/>
        </p:blipFill>
        <p:spPr>
          <a:xfrm>
            <a:off x="612738" y="4808881"/>
            <a:ext cx="1714500" cy="1118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2" t="13286" r="9482" b="8609"/>
          <a:stretch/>
        </p:blipFill>
        <p:spPr>
          <a:xfrm>
            <a:off x="3537637" y="4811652"/>
            <a:ext cx="2068726" cy="111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FTM Indeed Promo 01102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59164"/>
            <a:ext cx="9144000" cy="46311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0024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2400"/>
            <a:ext cx="9220200" cy="7010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7200" y="228600"/>
            <a:ext cx="50292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Aharoni" panose="02010803020104030203" pitchFamily="2" charset="-79"/>
              </a:rPr>
              <a:t>LOGO ON-SCREEN 2 X PER HOUR</a:t>
            </a:r>
            <a:endParaRPr lang="en-US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1600" y="838200"/>
            <a:ext cx="50292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Aharoni" panose="02010803020104030203" pitchFamily="2" charset="-79"/>
              </a:rPr>
              <a:t>2 ON-AIR MENTIONS PER HOUR</a:t>
            </a:r>
            <a:endParaRPr lang="en-US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1400" y="5931932"/>
            <a:ext cx="50292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cs typeface="Aharoni" panose="02010803020104030203" pitchFamily="2" charset="-79"/>
              </a:rPr>
              <a:t>(1) 30-SECOND COMMERCIAL PER HOUR</a:t>
            </a:r>
            <a:endParaRPr lang="en-US" dirty="0"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97383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33400" y="347846"/>
            <a:ext cx="6858000" cy="4088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chemeClr val="bg1"/>
                </a:solidFill>
                <a:cs typeface="Aharoni" panose="02010803020104030203" pitchFamily="2" charset="-79"/>
              </a:rPr>
              <a:t>52-WEEK CAMPAIGN:  FROSTED LOGO ON GLASS</a:t>
            </a:r>
            <a:endParaRPr kumimoji="0" lang="en-US" altLang="en-US" sz="2000" b="1" strike="noStrike" cap="none" normalizeH="0" baseline="0" dirty="0" smtClean="0">
              <a:ln>
                <a:noFill/>
              </a:ln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/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21979" r="8009" b="26129"/>
          <a:stretch/>
        </p:blipFill>
        <p:spPr>
          <a:xfrm>
            <a:off x="960126" y="1717808"/>
            <a:ext cx="1459522" cy="498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922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21979" r="8009" b="26129"/>
          <a:stretch/>
        </p:blipFill>
        <p:spPr>
          <a:xfrm>
            <a:off x="1648851" y="1167781"/>
            <a:ext cx="481818" cy="1644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VSiN | VSiN - Google Chrom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-152400"/>
            <a:ext cx="9144000" cy="7010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21979" r="8009" b="26129"/>
          <a:stretch/>
        </p:blipFill>
        <p:spPr>
          <a:xfrm>
            <a:off x="-3053861" y="2136204"/>
            <a:ext cx="1459522" cy="49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21979" r="8009" b="26129"/>
          <a:stretch/>
        </p:blipFill>
        <p:spPr>
          <a:xfrm>
            <a:off x="889782" y="1588186"/>
            <a:ext cx="481818" cy="16441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/>
          <p:cNvSpPr txBox="1"/>
          <p:nvPr/>
        </p:nvSpPr>
        <p:spPr>
          <a:xfrm>
            <a:off x="1292469" y="1511985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latin typeface="Brush Script MT" panose="03060802040406070304" pitchFamily="66" charset="0"/>
              </a:rPr>
              <a:t>Studios</a:t>
            </a:r>
            <a:endParaRPr lang="en-US" sz="1400" dirty="0">
              <a:solidFill>
                <a:schemeClr val="bg1"/>
              </a:solidFill>
              <a:latin typeface="Brush Script MT" panose="030608020404060703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34551" y="914400"/>
            <a:ext cx="1447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33600" y="9144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642D"/>
                </a:solidFill>
                <a:latin typeface="Brush Script MT" panose="03060802040406070304" pitchFamily="66" charset="0"/>
              </a:rPr>
              <a:t>Studios</a:t>
            </a:r>
            <a:endParaRPr lang="en-US" sz="1400" dirty="0">
              <a:solidFill>
                <a:srgbClr val="00642D"/>
              </a:solidFill>
              <a:latin typeface="Brush Script MT" panose="03060802040406070304" pitchFamily="66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1" t="21979" r="8009" b="26129"/>
          <a:stretch/>
        </p:blipFill>
        <p:spPr>
          <a:xfrm>
            <a:off x="1568548" y="952804"/>
            <a:ext cx="642424" cy="219219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371600" y="311120"/>
            <a:ext cx="3581400" cy="400110"/>
          </a:xfrm>
          <a:prstGeom prst="rect">
            <a:avLst/>
          </a:prstGeom>
          <a:solidFill>
            <a:schemeClr val="tx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Digital branding</a:t>
            </a:r>
            <a:endParaRPr lang="en-US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89076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609600"/>
            <a:ext cx="7934325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vsin-logo-800-on-whit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3" t="8813" r="8113" b="13622"/>
          <a:stretch>
            <a:fillRect/>
          </a:stretch>
        </p:blipFill>
        <p:spPr bwMode="auto">
          <a:xfrm>
            <a:off x="1371600" y="1162702"/>
            <a:ext cx="1675347" cy="8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690813"/>
            <a:ext cx="789622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0" t="23498" r="14091" b="24504"/>
          <a:stretch/>
        </p:blipFill>
        <p:spPr>
          <a:xfrm>
            <a:off x="1694753" y="3324226"/>
            <a:ext cx="1217768" cy="581052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419600"/>
            <a:ext cx="7962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msg-networks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018" y="5085169"/>
            <a:ext cx="2095238" cy="62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4800" y="6186284"/>
            <a:ext cx="3581400" cy="40011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INVENTORY</a:t>
            </a:r>
            <a:endParaRPr lang="en-US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5810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78295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nesnlog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8" b="14896"/>
          <a:stretch>
            <a:fillRect/>
          </a:stretch>
        </p:blipFill>
        <p:spPr bwMode="auto">
          <a:xfrm>
            <a:off x="1523999" y="1066799"/>
            <a:ext cx="1257300" cy="851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86000"/>
            <a:ext cx="7705725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t="10881" r="6895" b="10881"/>
          <a:stretch/>
        </p:blipFill>
        <p:spPr>
          <a:xfrm>
            <a:off x="1389498" y="2840150"/>
            <a:ext cx="1526301" cy="81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4114800"/>
            <a:ext cx="77819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603" y="4953000"/>
            <a:ext cx="1508833" cy="5166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6157660"/>
            <a:ext cx="3581400" cy="40011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INVENTORY</a:t>
            </a:r>
            <a:endParaRPr lang="en-US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863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  <p:pic>
        <p:nvPicPr>
          <p:cNvPr id="9" name="Picture 7" descr="Sirius-XM-Logo-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32115" r="13071" b="28903"/>
          <a:stretch>
            <a:fillRect/>
          </a:stretch>
        </p:blipFill>
        <p:spPr bwMode="auto">
          <a:xfrm>
            <a:off x="1143000" y="1005970"/>
            <a:ext cx="2335670" cy="50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" y="1905000"/>
            <a:ext cx="78009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514600"/>
            <a:ext cx="965455" cy="464789"/>
          </a:xfrm>
          <a:prstGeom prst="rect">
            <a:avLst/>
          </a:prstGeom>
          <a:noFill/>
          <a:ln w="38100" algn="in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8427" y="6155452"/>
            <a:ext cx="3581400" cy="40011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INVENTORY</a:t>
            </a:r>
            <a:endParaRPr lang="en-US" sz="20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2" y="381000"/>
            <a:ext cx="78676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15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Edges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9342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304" y="3677330"/>
            <a:ext cx="1930911" cy="929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301095" y="381000"/>
            <a:ext cx="6587331" cy="3810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 Rounded MT Bold" pitchFamily="34" charset="0"/>
                <a:cs typeface="Arial" pitchFamily="34" charset="0"/>
              </a:rPr>
              <a:t>31-MILLION MONTHLY IMPRESSIONS*</a:t>
            </a: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2" name="Picture 6" descr="vsin-logo-800-on-whit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3" t="8813" r="8113" b="13622"/>
          <a:stretch>
            <a:fillRect/>
          </a:stretch>
        </p:blipFill>
        <p:spPr bwMode="auto">
          <a:xfrm>
            <a:off x="3438031" y="934924"/>
            <a:ext cx="2231717" cy="1172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223" name="Picture 7" descr="Sirius-XM-Logo-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t="32115" r="13071" b="28903"/>
          <a:stretch>
            <a:fillRect/>
          </a:stretch>
        </p:blipFill>
        <p:spPr bwMode="auto">
          <a:xfrm>
            <a:off x="2485492" y="2884257"/>
            <a:ext cx="3892783" cy="84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224" name="Picture 8" descr="msg-network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399" y="1934468"/>
            <a:ext cx="2793651" cy="83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225" name="Picture 9" descr="nesnlogo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8" b="14896"/>
          <a:stretch>
            <a:fillRect/>
          </a:stretch>
        </p:blipFill>
        <p:spPr bwMode="auto">
          <a:xfrm>
            <a:off x="647699" y="1607189"/>
            <a:ext cx="2095500" cy="1419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819985"/>
            <a:ext cx="1886041" cy="64426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1" t="10881" r="6895" b="10881"/>
          <a:stretch/>
        </p:blipFill>
        <p:spPr>
          <a:xfrm>
            <a:off x="6654192" y="3584767"/>
            <a:ext cx="2081320" cy="111470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/>
          <p:cNvSpPr txBox="1"/>
          <p:nvPr/>
        </p:nvSpPr>
        <p:spPr>
          <a:xfrm>
            <a:off x="232895" y="6523535"/>
            <a:ext cx="6582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*Audience data provided by networks and represent impressions, not households.</a:t>
            </a:r>
            <a:endParaRPr lang="en-US" sz="1200" dirty="0"/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485492" y="5683567"/>
            <a:ext cx="4495800" cy="4088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chemeClr val="bg1"/>
                </a:solidFill>
                <a:cs typeface="Aharoni" panose="02010803020104030203" pitchFamily="2" charset="-79"/>
              </a:rPr>
              <a:t>52-WEEK CAMPAIGN: $400,000</a:t>
            </a:r>
            <a:endParaRPr kumimoji="0" lang="en-US" altLang="en-US" sz="2000" b="1" strike="noStrike" cap="none" normalizeH="0" baseline="0" dirty="0" smtClean="0">
              <a:ln>
                <a:noFill/>
              </a:ln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2485492" y="5029200"/>
            <a:ext cx="4495800" cy="40882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b="1" dirty="0" smtClean="0">
                <a:solidFill>
                  <a:schemeClr val="bg1"/>
                </a:solidFill>
                <a:cs typeface="Aharoni" panose="02010803020104030203" pitchFamily="2" charset="-79"/>
              </a:rPr>
              <a:t>26-WEEK CAMPAIGN: $200,000</a:t>
            </a:r>
            <a:endParaRPr kumimoji="0" lang="en-US" altLang="en-US" sz="2000" b="1" strike="noStrike" cap="none" normalizeH="0" baseline="0" dirty="0" smtClean="0">
              <a:ln>
                <a:noFill/>
              </a:ln>
              <a:solidFill>
                <a:schemeClr val="bg1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3515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</Template>
  <TotalTime>86804</TotalTime>
  <Words>62</Words>
  <Application>Microsoft Office PowerPoint</Application>
  <PresentationFormat>On-screen Show (4:3)</PresentationFormat>
  <Paragraphs>15</Paragraphs>
  <Slides>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Technic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</dc:creator>
  <cp:lastModifiedBy>Michael</cp:lastModifiedBy>
  <cp:revision>70</cp:revision>
  <dcterms:created xsi:type="dcterms:W3CDTF">2019-11-24T23:19:47Z</dcterms:created>
  <dcterms:modified xsi:type="dcterms:W3CDTF">2020-02-18T18:37:04Z</dcterms:modified>
</cp:coreProperties>
</file>