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4" r:id="rId4"/>
    <p:sldId id="256" r:id="rId5"/>
    <p:sldId id="265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7457-A14D-43B8-95F9-6EAB3D58C15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F0F4-2C69-4B0D-88CB-D23D8E215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41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7457-A14D-43B8-95F9-6EAB3D58C15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F0F4-2C69-4B0D-88CB-D23D8E215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54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7457-A14D-43B8-95F9-6EAB3D58C15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F0F4-2C69-4B0D-88CB-D23D8E215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6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7457-A14D-43B8-95F9-6EAB3D58C15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F0F4-2C69-4B0D-88CB-D23D8E215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7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7457-A14D-43B8-95F9-6EAB3D58C15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F0F4-2C69-4B0D-88CB-D23D8E215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1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7457-A14D-43B8-95F9-6EAB3D58C15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F0F4-2C69-4B0D-88CB-D23D8E215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1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7457-A14D-43B8-95F9-6EAB3D58C15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F0F4-2C69-4B0D-88CB-D23D8E215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3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7457-A14D-43B8-95F9-6EAB3D58C15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F0F4-2C69-4B0D-88CB-D23D8E215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9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7457-A14D-43B8-95F9-6EAB3D58C15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F0F4-2C69-4B0D-88CB-D23D8E215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21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7457-A14D-43B8-95F9-6EAB3D58C15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F0F4-2C69-4B0D-88CB-D23D8E215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1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7457-A14D-43B8-95F9-6EAB3D58C15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F0F4-2C69-4B0D-88CB-D23D8E215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9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97457-A14D-43B8-95F9-6EAB3D58C15F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0F0F4-2C69-4B0D-88CB-D23D8E215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9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jpeg"/><Relationship Id="rId3" Type="http://schemas.openxmlformats.org/officeDocument/2006/relationships/image" Target="../media/image15.gif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6.png"/><Relationship Id="rId10" Type="http://schemas.openxmlformats.org/officeDocument/2006/relationships/image" Target="../media/image22.jpeg"/><Relationship Id="rId4" Type="http://schemas.openxmlformats.org/officeDocument/2006/relationships/image" Target="../media/image16.jpg"/><Relationship Id="rId9" Type="http://schemas.openxmlformats.org/officeDocument/2006/relationships/image" Target="../media/image21.png"/><Relationship Id="rId1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2.wdp"/><Relationship Id="rId7" Type="http://schemas.openxmlformats.org/officeDocument/2006/relationships/image" Target="../media/image3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6.png"/><Relationship Id="rId4" Type="http://schemas.openxmlformats.org/officeDocument/2006/relationships/image" Target="../media/image30.jpe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hdphoto" Target="../media/hdphoto2.wdp"/><Relationship Id="rId7" Type="http://schemas.openxmlformats.org/officeDocument/2006/relationships/image" Target="../media/image3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5.png"/><Relationship Id="rId4" Type="http://schemas.openxmlformats.org/officeDocument/2006/relationships/image" Target="../media/image7.jpeg"/><Relationship Id="rId9" Type="http://schemas.openxmlformats.org/officeDocument/2006/relationships/image" Target="../media/image37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11.jp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3.wdp"/><Relationship Id="rId7" Type="http://schemas.openxmlformats.org/officeDocument/2006/relationships/image" Target="../media/image6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43.jpeg"/><Relationship Id="rId10" Type="http://schemas.openxmlformats.org/officeDocument/2006/relationships/image" Target="../media/image5.png"/><Relationship Id="rId4" Type="http://schemas.openxmlformats.org/officeDocument/2006/relationships/image" Target="../media/image40.emf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730"/>
            <a:ext cx="9144000" cy="6883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38" y="762000"/>
            <a:ext cx="3035449" cy="1371216"/>
          </a:xfrm>
          <a:prstGeom prst="rect">
            <a:avLst/>
          </a:prstGeom>
          <a:noFill/>
          <a:ln w="76200" algn="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67000" y="4191000"/>
            <a:ext cx="4495800" cy="70788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ACTION UPDATE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PRESENTING SPONSOR</a:t>
            </a:r>
            <a:endParaRPr lang="en-US" sz="2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12" b="27212"/>
          <a:stretch/>
        </p:blipFill>
        <p:spPr>
          <a:xfrm>
            <a:off x="5943600" y="5791200"/>
            <a:ext cx="1707642" cy="43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7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54824"/>
            <a:ext cx="1371600" cy="468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1" t="10881" r="6895" b="10881"/>
          <a:stretch/>
        </p:blipFill>
        <p:spPr>
          <a:xfrm>
            <a:off x="4180715" y="97445"/>
            <a:ext cx="1318169" cy="70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561" y="157807"/>
            <a:ext cx="2095238" cy="628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0" b="15000"/>
          <a:stretch/>
        </p:blipFill>
        <p:spPr>
          <a:xfrm>
            <a:off x="419146" y="6037612"/>
            <a:ext cx="1257300" cy="820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2" t="13286" r="9482" b="8609"/>
          <a:stretch/>
        </p:blipFill>
        <p:spPr>
          <a:xfrm>
            <a:off x="361507" y="139172"/>
            <a:ext cx="1551264" cy="837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4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9" t="11221" r="7582" b="10321"/>
          <a:stretch/>
        </p:blipFill>
        <p:spPr bwMode="auto">
          <a:xfrm>
            <a:off x="7314180" y="6135409"/>
            <a:ext cx="1371866" cy="651685"/>
          </a:xfrm>
          <a:prstGeom prst="rect">
            <a:avLst/>
          </a:prstGeom>
          <a:noFill/>
          <a:ln w="9525" algn="in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12" b="27212"/>
          <a:stretch/>
        </p:blipFill>
        <p:spPr>
          <a:xfrm>
            <a:off x="5867400" y="5410200"/>
            <a:ext cx="1452096" cy="373575"/>
          </a:xfrm>
          <a:prstGeom prst="rect">
            <a:avLst/>
          </a:prstGeom>
        </p:spPr>
      </p:pic>
      <p:pic>
        <p:nvPicPr>
          <p:cNvPr id="12" name="Picture 11" descr="Sirius-XM-Logo-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32115" r="13071" b="28903"/>
          <a:stretch>
            <a:fillRect/>
          </a:stretch>
        </p:blipFill>
        <p:spPr bwMode="auto">
          <a:xfrm>
            <a:off x="4502888" y="6131867"/>
            <a:ext cx="2477225" cy="54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122" name="Picture 2" descr="Image result for sportsnet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267179"/>
            <a:ext cx="2286000" cy="38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976725"/>
            <a:ext cx="9220200" cy="49127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12" b="27212"/>
          <a:stretch/>
        </p:blipFill>
        <p:spPr>
          <a:xfrm>
            <a:off x="7696200" y="5493825"/>
            <a:ext cx="1452096" cy="3735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3400" y="3970362"/>
            <a:ext cx="47244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MULTIPLE MEDIA PLATFORMS</a:t>
            </a:r>
            <a:endParaRPr lang="en-US" sz="2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6727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16" y="152400"/>
            <a:ext cx="2971800" cy="5294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8" y="1366620"/>
            <a:ext cx="1757363" cy="11072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62" y="2972286"/>
            <a:ext cx="2381098" cy="6347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576" y="94179"/>
            <a:ext cx="1463040" cy="822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21" y="4086731"/>
            <a:ext cx="1362075" cy="10215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77" y="154150"/>
            <a:ext cx="1572768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295" y="5596731"/>
            <a:ext cx="1893094" cy="9263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00" y="-4918869"/>
            <a:ext cx="3810000" cy="2124075"/>
          </a:xfrm>
          <a:prstGeom prst="rect">
            <a:avLst/>
          </a:prstGeom>
        </p:spPr>
      </p:pic>
      <p:pic>
        <p:nvPicPr>
          <p:cNvPr id="12" name="Picture 125" descr="sports-hub-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t="4291" r="6212" b="7356"/>
          <a:stretch>
            <a:fillRect/>
          </a:stretch>
        </p:blipFill>
        <p:spPr bwMode="auto">
          <a:xfrm>
            <a:off x="6957806" y="1298755"/>
            <a:ext cx="1616075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3" name="Picture 126" descr="1490-red-and-blue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3" b="18181"/>
          <a:stretch/>
        </p:blipFill>
        <p:spPr bwMode="auto">
          <a:xfrm>
            <a:off x="513308" y="5481035"/>
            <a:ext cx="1916112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4" name="Picture 128" descr="unnamed[1]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9" b="23999"/>
          <a:stretch>
            <a:fillRect/>
          </a:stretch>
        </p:blipFill>
        <p:spPr bwMode="auto">
          <a:xfrm>
            <a:off x="1307711" y="-1712119"/>
            <a:ext cx="15716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5" name="Picture 129" descr="1400x1400_generic_ESP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10" b="27170"/>
          <a:stretch>
            <a:fillRect/>
          </a:stretch>
        </p:blipFill>
        <p:spPr bwMode="auto">
          <a:xfrm>
            <a:off x="4760953" y="-1452562"/>
            <a:ext cx="1614487" cy="76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6" name="Picture 130" descr="wbg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289" y="4095670"/>
            <a:ext cx="1714500" cy="95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7" name="Text Box 131"/>
          <p:cNvSpPr txBox="1">
            <a:spLocks noChangeArrowheads="1"/>
          </p:cNvSpPr>
          <p:nvPr/>
        </p:nvSpPr>
        <p:spPr bwMode="auto">
          <a:xfrm>
            <a:off x="1006053" y="3729868"/>
            <a:ext cx="13112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Tw Cen MT Condensed Extra Bold" pitchFamily="34" charset="0"/>
                <a:cs typeface="Arial" pitchFamily="34" charset="0"/>
              </a:rPr>
              <a:t>San Francisco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132"/>
          <p:cNvSpPr txBox="1">
            <a:spLocks noChangeArrowheads="1"/>
          </p:cNvSpPr>
          <p:nvPr/>
        </p:nvSpPr>
        <p:spPr bwMode="auto">
          <a:xfrm>
            <a:off x="1550785" y="795695"/>
            <a:ext cx="131127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Tw Cen MT Condensed Extra Bold" pitchFamily="34" charset="0"/>
                <a:cs typeface="Arial" pitchFamily="34" charset="0"/>
              </a:rPr>
              <a:t>New York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133"/>
          <p:cNvSpPr txBox="1">
            <a:spLocks noChangeArrowheads="1"/>
          </p:cNvSpPr>
          <p:nvPr/>
        </p:nvSpPr>
        <p:spPr bwMode="auto">
          <a:xfrm>
            <a:off x="7068902" y="2501988"/>
            <a:ext cx="131127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Tw Cen MT Condensed Extra Bold" pitchFamily="34" charset="0"/>
                <a:cs typeface="Arial" pitchFamily="34" charset="0"/>
              </a:rPr>
              <a:t>Boston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35"/>
          <p:cNvSpPr txBox="1">
            <a:spLocks noChangeArrowheads="1"/>
          </p:cNvSpPr>
          <p:nvPr/>
        </p:nvSpPr>
        <p:spPr bwMode="auto">
          <a:xfrm>
            <a:off x="4989994" y="-685800"/>
            <a:ext cx="1311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Tw Cen MT Condensed Extra Bold" pitchFamily="34" charset="0"/>
                <a:cs typeface="Arial" pitchFamily="34" charset="0"/>
              </a:rPr>
              <a:t>St. Louis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136"/>
          <p:cNvSpPr txBox="1">
            <a:spLocks noChangeArrowheads="1"/>
          </p:cNvSpPr>
          <p:nvPr/>
        </p:nvSpPr>
        <p:spPr bwMode="auto">
          <a:xfrm>
            <a:off x="7116155" y="5044312"/>
            <a:ext cx="131127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Tw Cen MT Condensed Extra Bold" pitchFamily="34" charset="0"/>
                <a:cs typeface="Arial" pitchFamily="34" charset="0"/>
              </a:rPr>
              <a:t>Pittsburgh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137"/>
          <p:cNvSpPr txBox="1">
            <a:spLocks noChangeArrowheads="1"/>
          </p:cNvSpPr>
          <p:nvPr/>
        </p:nvSpPr>
        <p:spPr bwMode="auto">
          <a:xfrm>
            <a:off x="-4705350" y="4330700"/>
            <a:ext cx="131127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Tw Cen MT Condensed Extra Bold" pitchFamily="34" charset="0"/>
                <a:cs typeface="Arial" pitchFamily="34" charset="0"/>
              </a:rPr>
              <a:t>Louisville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138"/>
          <p:cNvSpPr txBox="1">
            <a:spLocks noChangeArrowheads="1"/>
          </p:cNvSpPr>
          <p:nvPr/>
        </p:nvSpPr>
        <p:spPr bwMode="auto">
          <a:xfrm>
            <a:off x="6096947" y="1054280"/>
            <a:ext cx="1311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Tw Cen MT Condensed Extra Bold" pitchFamily="34" charset="0"/>
                <a:cs typeface="Arial" pitchFamily="34" charset="0"/>
              </a:rPr>
              <a:t>Chicago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139"/>
          <p:cNvSpPr txBox="1">
            <a:spLocks noChangeArrowheads="1"/>
          </p:cNvSpPr>
          <p:nvPr/>
        </p:nvSpPr>
        <p:spPr bwMode="auto">
          <a:xfrm>
            <a:off x="1150777" y="2541767"/>
            <a:ext cx="131127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Tw Cen MT Condensed Extra Bold" pitchFamily="34" charset="0"/>
                <a:cs typeface="Arial" pitchFamily="34" charset="0"/>
              </a:rPr>
              <a:t>Philadelphia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140"/>
          <p:cNvSpPr txBox="1">
            <a:spLocks noChangeArrowheads="1"/>
          </p:cNvSpPr>
          <p:nvPr/>
        </p:nvSpPr>
        <p:spPr bwMode="auto">
          <a:xfrm>
            <a:off x="7092508" y="3778843"/>
            <a:ext cx="13112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Tw Cen MT Condensed Extra Bold" pitchFamily="34" charset="0"/>
                <a:cs typeface="Arial" pitchFamily="34" charset="0"/>
              </a:rPr>
              <a:t>Portland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141"/>
          <p:cNvSpPr txBox="1">
            <a:spLocks noChangeArrowheads="1"/>
          </p:cNvSpPr>
          <p:nvPr/>
        </p:nvSpPr>
        <p:spPr bwMode="auto">
          <a:xfrm>
            <a:off x="888614" y="5044313"/>
            <a:ext cx="131127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Tw Cen MT Condensed Extra Bold" pitchFamily="34" charset="0"/>
                <a:cs typeface="Arial" pitchFamily="34" charset="0"/>
              </a:rPr>
              <a:t>Las Vegas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42"/>
          <p:cNvSpPr txBox="1">
            <a:spLocks noChangeArrowheads="1"/>
          </p:cNvSpPr>
          <p:nvPr/>
        </p:nvSpPr>
        <p:spPr bwMode="auto">
          <a:xfrm>
            <a:off x="1556145" y="-685800"/>
            <a:ext cx="1311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Tw Cen MT Condensed Extra Bold" pitchFamily="34" charset="0"/>
                <a:cs typeface="Arial" pitchFamily="34" charset="0"/>
              </a:rPr>
              <a:t>Nashville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143"/>
          <p:cNvSpPr txBox="1">
            <a:spLocks noChangeArrowheads="1"/>
          </p:cNvSpPr>
          <p:nvPr/>
        </p:nvSpPr>
        <p:spPr bwMode="auto">
          <a:xfrm>
            <a:off x="7110205" y="6523037"/>
            <a:ext cx="1311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Tw Cen MT Condensed Extra Bold" pitchFamily="34" charset="0"/>
                <a:cs typeface="Arial" pitchFamily="34" charset="0"/>
              </a:rPr>
              <a:t>Reno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144"/>
          <p:cNvSpPr txBox="1">
            <a:spLocks noChangeArrowheads="1"/>
          </p:cNvSpPr>
          <p:nvPr/>
        </p:nvSpPr>
        <p:spPr bwMode="auto">
          <a:xfrm>
            <a:off x="801052" y="6400800"/>
            <a:ext cx="1311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Tw Cen MT Condensed Extra Bold" pitchFamily="34" charset="0"/>
                <a:cs typeface="Arial" pitchFamily="34" charset="0"/>
              </a:rPr>
              <a:t>Atlantic City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145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9" t="11221" r="7582" b="10321"/>
          <a:stretch/>
        </p:blipFill>
        <p:spPr bwMode="auto">
          <a:xfrm>
            <a:off x="3142653" y="5504624"/>
            <a:ext cx="2743797" cy="1303370"/>
          </a:xfrm>
          <a:prstGeom prst="rect">
            <a:avLst/>
          </a:prstGeom>
          <a:noFill/>
          <a:ln w="9525" algn="in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978" y="2789596"/>
            <a:ext cx="237363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2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12" b="27212"/>
          <a:stretch/>
        </p:blipFill>
        <p:spPr>
          <a:xfrm>
            <a:off x="7834755" y="6324600"/>
            <a:ext cx="1233045" cy="318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81000" y="4343400"/>
            <a:ext cx="5638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LOGO </a:t>
            </a:r>
            <a:r>
              <a:rPr lang="en-US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 ON-SCREEN </a:t>
            </a:r>
            <a:r>
              <a:rPr lang="en-US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DURING 1:00 &amp; 4:00 ACTION UPDATES</a:t>
            </a:r>
            <a:endParaRPr lang="en-US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729734"/>
            <a:ext cx="38100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TV &amp; DIGITAL PLATFORMS</a:t>
            </a:r>
            <a:endParaRPr lang="en-US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8323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81000" y="457200"/>
            <a:ext cx="3962400" cy="40011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PRESENTING SPONSOR COP</a:t>
            </a:r>
            <a:r>
              <a:rPr lang="en-US" sz="2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</a:t>
            </a:r>
            <a:endParaRPr lang="en-US" sz="2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8922" y="3429000"/>
            <a:ext cx="5145677" cy="70788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BRENT MUSBURGER’S ACTION UPDATE POWERED BY indeed</a:t>
            </a:r>
            <a:endParaRPr lang="en-US" sz="2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447800"/>
            <a:ext cx="4648200" cy="70788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BRENT MUSBURGER’S indeed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ACTION UPDATE</a:t>
            </a:r>
            <a:endParaRPr lang="en-US" sz="2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5029200"/>
            <a:ext cx="5145677" cy="70788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Indeed PRESENTS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BRENT MUSBURGER’S ACTION UPDATE</a:t>
            </a:r>
            <a:endParaRPr lang="en-US" sz="2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4048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pic>
        <p:nvPicPr>
          <p:cNvPr id="6" name="Picture 6" descr="vsin-logo-800-on-whit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" t="8813" r="8113" b="13622"/>
          <a:stretch>
            <a:fillRect/>
          </a:stretch>
        </p:blipFill>
        <p:spPr bwMode="auto">
          <a:xfrm>
            <a:off x="1371600" y="1162702"/>
            <a:ext cx="1675347" cy="8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" name="Picture 8" descr="msg-network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654" y="3190914"/>
            <a:ext cx="2095238" cy="6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4800" y="6186284"/>
            <a:ext cx="3581400" cy="40011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INVENTORY</a:t>
            </a:r>
            <a:endParaRPr lang="en-US" sz="2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9438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337691"/>
            <a:ext cx="79629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nesnlog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8" b="14896"/>
          <a:stretch>
            <a:fillRect/>
          </a:stretch>
        </p:blipFill>
        <p:spPr bwMode="auto">
          <a:xfrm>
            <a:off x="1905000" y="4883812"/>
            <a:ext cx="1257300" cy="85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4230262"/>
            <a:ext cx="77533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04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pic>
        <p:nvPicPr>
          <p:cNvPr id="6" name="Picture 9" descr="nesn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8" b="14896"/>
          <a:stretch>
            <a:fillRect/>
          </a:stretch>
        </p:blipFill>
        <p:spPr bwMode="auto">
          <a:xfrm>
            <a:off x="1705369" y="1108732"/>
            <a:ext cx="1257300" cy="85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1" t="10881" r="6895" b="10881"/>
          <a:stretch/>
        </p:blipFill>
        <p:spPr>
          <a:xfrm>
            <a:off x="1389498" y="2840150"/>
            <a:ext cx="1526301" cy="81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603" y="4953000"/>
            <a:ext cx="1508833" cy="5166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6157660"/>
            <a:ext cx="3581400" cy="40011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INVENTORY</a:t>
            </a:r>
            <a:endParaRPr lang="en-US" sz="2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21976"/>
            <a:ext cx="77152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155371"/>
            <a:ext cx="76962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05275"/>
            <a:ext cx="77628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2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52400"/>
            <a:ext cx="76676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Sirius-XM-Logo-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32115" r="13071" b="28903"/>
          <a:stretch>
            <a:fillRect/>
          </a:stretch>
        </p:blipFill>
        <p:spPr bwMode="auto">
          <a:xfrm>
            <a:off x="1143000" y="1005970"/>
            <a:ext cx="2335670" cy="50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107" y="2820395"/>
            <a:ext cx="965455" cy="464789"/>
          </a:xfrm>
          <a:prstGeom prst="rect">
            <a:avLst/>
          </a:prstGeom>
          <a:noFill/>
          <a:ln w="38100" algn="in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68427" y="6155452"/>
            <a:ext cx="3581400" cy="40011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INVENTORY</a:t>
            </a:r>
            <a:endParaRPr lang="en-US" sz="2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2209800"/>
            <a:ext cx="7715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95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9342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304" y="3677330"/>
            <a:ext cx="1930911" cy="92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01095" y="381000"/>
            <a:ext cx="6587331" cy="3810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Rounded MT Bold" pitchFamily="34" charset="0"/>
                <a:cs typeface="Arial" pitchFamily="34" charset="0"/>
              </a:rPr>
              <a:t>31-MILLION MONTHLY IMPRESSIONS*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vsin-logo-800-on-whit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" t="8813" r="8113" b="13622"/>
          <a:stretch>
            <a:fillRect/>
          </a:stretch>
        </p:blipFill>
        <p:spPr bwMode="auto">
          <a:xfrm>
            <a:off x="3438031" y="934924"/>
            <a:ext cx="2231717" cy="117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" name="Picture 7" descr="Sirius-XM-Logo-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32115" r="13071" b="28903"/>
          <a:stretch>
            <a:fillRect/>
          </a:stretch>
        </p:blipFill>
        <p:spPr bwMode="auto">
          <a:xfrm>
            <a:off x="2607497" y="2772563"/>
            <a:ext cx="3892783" cy="84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" name="Picture 8" descr="msg-network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1934468"/>
            <a:ext cx="2793651" cy="83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" name="Picture 9" descr="nesnlogo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8" b="14896"/>
          <a:stretch>
            <a:fillRect/>
          </a:stretch>
        </p:blipFill>
        <p:spPr bwMode="auto">
          <a:xfrm>
            <a:off x="647699" y="1607189"/>
            <a:ext cx="2095500" cy="141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19985"/>
            <a:ext cx="1886041" cy="6442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1" t="10881" r="6895" b="10881"/>
          <a:stretch/>
        </p:blipFill>
        <p:spPr>
          <a:xfrm>
            <a:off x="6654192" y="3584767"/>
            <a:ext cx="2081320" cy="111470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232895" y="6523535"/>
            <a:ext cx="6582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*Audience data provided by networks and represent impressions, not households.</a:t>
            </a:r>
            <a:endParaRPr lang="en-US" sz="1200" dirty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485492" y="5683567"/>
            <a:ext cx="4495800" cy="40882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52-WEEK CAMPAIGN: </a:t>
            </a:r>
            <a:r>
              <a:rPr lang="en-US" altLang="en-US" sz="2000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$200,000</a:t>
            </a:r>
            <a:endParaRPr kumimoji="0" lang="en-US" altLang="en-US" sz="2000" b="1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485492" y="5029200"/>
            <a:ext cx="4495800" cy="40882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26-WEEK CAMPAIGN: </a:t>
            </a:r>
            <a:r>
              <a:rPr lang="en-US" altLang="en-US" sz="2000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$100,000</a:t>
            </a:r>
            <a:endParaRPr kumimoji="0" lang="en-US" altLang="en-US" sz="2000" b="1" strike="noStrike" cap="none" normalizeH="0" baseline="0" dirty="0" smtClean="0">
              <a:ln>
                <a:noFill/>
              </a:ln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3675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3073</TotalTime>
  <Words>89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</dc:creator>
  <cp:lastModifiedBy>Michael</cp:lastModifiedBy>
  <cp:revision>19</cp:revision>
  <dcterms:created xsi:type="dcterms:W3CDTF">2020-02-04T15:11:49Z</dcterms:created>
  <dcterms:modified xsi:type="dcterms:W3CDTF">2020-02-06T18:25:26Z</dcterms:modified>
</cp:coreProperties>
</file>