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850" y="-13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A5E605-522A-4038-A25A-17D03301F7D7}"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331117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5E605-522A-4038-A25A-17D03301F7D7}"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153095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5E605-522A-4038-A25A-17D03301F7D7}"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262278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5E605-522A-4038-A25A-17D03301F7D7}"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371172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5E605-522A-4038-A25A-17D03301F7D7}"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39256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A5E605-522A-4038-A25A-17D03301F7D7}"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207026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A5E605-522A-4038-A25A-17D03301F7D7}" type="datetimeFigureOut">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407552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A5E605-522A-4038-A25A-17D03301F7D7}" type="datetimeFigureOut">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153815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5E605-522A-4038-A25A-17D03301F7D7}" type="datetimeFigureOut">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286745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5E605-522A-4038-A25A-17D03301F7D7}"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347318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5E605-522A-4038-A25A-17D03301F7D7}"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149808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5E605-522A-4038-A25A-17D03301F7D7}" type="datetimeFigureOut">
              <a:rPr lang="en-US" smtClean="0"/>
              <a:t>11/22/2019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4C940-0718-4546-9472-23E64847A130}" type="slidenum">
              <a:rPr lang="en-US" smtClean="0"/>
              <a:t>‹#›</a:t>
            </a:fld>
            <a:endParaRPr lang="en-US"/>
          </a:p>
        </p:txBody>
      </p:sp>
    </p:spTree>
    <p:extLst>
      <p:ext uri="{BB962C8B-B14F-4D97-AF65-F5344CB8AC3E}">
        <p14:creationId xmlns:p14="http://schemas.microsoft.com/office/powerpoint/2010/main" val="144457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7967" y="-1551017"/>
            <a:ext cx="914402" cy="246889"/>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9072" t="13286" r="9482" b="8609"/>
          <a:stretch/>
        </p:blipFill>
        <p:spPr>
          <a:xfrm>
            <a:off x="5094885" y="161925"/>
            <a:ext cx="2068726" cy="1115940"/>
          </a:xfrm>
          <a:prstGeom prst="rect">
            <a:avLst/>
          </a:prstGeom>
        </p:spPr>
      </p:pic>
      <p:sp>
        <p:nvSpPr>
          <p:cNvPr id="15" name="Rectangle 14"/>
          <p:cNvSpPr/>
          <p:nvPr/>
        </p:nvSpPr>
        <p:spPr>
          <a:xfrm>
            <a:off x="-228600" y="-304800"/>
            <a:ext cx="3276600" cy="7391400"/>
          </a:xfrm>
          <a:prstGeom prst="rect">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183707"/>
            <a:ext cx="1905000" cy="1905000"/>
          </a:xfrm>
          <a:prstGeom prst="rect">
            <a:avLst/>
          </a:prstGeom>
          <a:ln>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2152650"/>
            <a:ext cx="4762500" cy="2314575"/>
          </a:xfrm>
          <a:prstGeom prst="rect">
            <a:avLst/>
          </a:prstGeom>
        </p:spPr>
      </p:pic>
      <p:pic>
        <p:nvPicPr>
          <p:cNvPr id="1026" name="Picture 2" descr="wbg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1886" y="5477478"/>
            <a:ext cx="1333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1920px-WEPN_1050am_ESPN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3392" y="1509176"/>
            <a:ext cx="1463040" cy="64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8" name="Picture 4" descr="sports-hub-logo"/>
          <p:cNvPicPr>
            <a:picLocks noChangeAspect="1" noChangeArrowheads="1"/>
          </p:cNvPicPr>
          <p:nvPr/>
        </p:nvPicPr>
        <p:blipFill>
          <a:blip r:embed="rId8" cstate="print">
            <a:extLst>
              <a:ext uri="{28A0092B-C50C-407E-A947-70E740481C1C}">
                <a14:useLocalDpi xmlns:a14="http://schemas.microsoft.com/office/drawing/2010/main" val="0"/>
              </a:ext>
            </a:extLst>
          </a:blip>
          <a:srcRect l="4300" t="4291" r="6212" b="7356"/>
          <a:stretch>
            <a:fillRect/>
          </a:stretch>
        </p:blipFill>
        <p:spPr bwMode="auto">
          <a:xfrm>
            <a:off x="7480962" y="1277865"/>
            <a:ext cx="1227417" cy="94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WLS20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82183" y="1399067"/>
            <a:ext cx="1494130" cy="868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975thefanati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9249" y="2616087"/>
            <a:ext cx="159385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KNB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9025" y="2771259"/>
            <a:ext cx="3063875"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2" name="Picture 8" descr="KB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7367" y="3968036"/>
            <a:ext cx="3127375"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3" name="Picture 9" descr="1400x1400_generic_ESPN"/>
          <p:cNvPicPr>
            <a:picLocks noChangeAspect="1" noChangeArrowheads="1"/>
          </p:cNvPicPr>
          <p:nvPr/>
        </p:nvPicPr>
        <p:blipFill>
          <a:blip r:embed="rId13" cstate="print">
            <a:extLst>
              <a:ext uri="{28A0092B-C50C-407E-A947-70E740481C1C}">
                <a14:useLocalDpi xmlns:a14="http://schemas.microsoft.com/office/drawing/2010/main" val="0"/>
              </a:ext>
            </a:extLst>
          </a:blip>
          <a:srcRect t="25310" b="27170"/>
          <a:stretch>
            <a:fillRect/>
          </a:stretch>
        </p:blipFill>
        <p:spPr bwMode="auto">
          <a:xfrm>
            <a:off x="6708101" y="4022011"/>
            <a:ext cx="161448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4" name="Picture 10" descr="082019-KXTG-LogoRevised19-StationLogo-300x7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49780" y="5463967"/>
            <a:ext cx="169545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5" name="Picture 11" descr="939-the-vill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46629" y="5463967"/>
            <a:ext cx="167005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Text Box 12"/>
          <p:cNvSpPr txBox="1">
            <a:spLocks noChangeArrowheads="1"/>
          </p:cNvSpPr>
          <p:nvPr/>
        </p:nvSpPr>
        <p:spPr bwMode="auto">
          <a:xfrm>
            <a:off x="6904517" y="3588821"/>
            <a:ext cx="131127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San Francisco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3"/>
          <p:cNvSpPr txBox="1">
            <a:spLocks noChangeArrowheads="1"/>
          </p:cNvSpPr>
          <p:nvPr/>
        </p:nvSpPr>
        <p:spPr bwMode="auto">
          <a:xfrm>
            <a:off x="3618805" y="6233690"/>
            <a:ext cx="13112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Portland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4"/>
          <p:cNvSpPr txBox="1">
            <a:spLocks noChangeArrowheads="1"/>
          </p:cNvSpPr>
          <p:nvPr/>
        </p:nvSpPr>
        <p:spPr bwMode="auto">
          <a:xfrm>
            <a:off x="3449780" y="2202989"/>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New York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15"/>
          <p:cNvSpPr txBox="1">
            <a:spLocks noChangeArrowheads="1"/>
          </p:cNvSpPr>
          <p:nvPr/>
        </p:nvSpPr>
        <p:spPr bwMode="auto">
          <a:xfrm>
            <a:off x="7431660" y="2269334"/>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Boston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16"/>
          <p:cNvSpPr txBox="1">
            <a:spLocks noChangeArrowheads="1"/>
          </p:cNvSpPr>
          <p:nvPr/>
        </p:nvSpPr>
        <p:spPr bwMode="auto">
          <a:xfrm>
            <a:off x="3955278" y="4927464"/>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A6A6A6"/>
                </a:solidFill>
                <a:effectLst/>
                <a:latin typeface="Tw Cen MT Condensed Extra Bold" pitchFamily="34" charset="0"/>
                <a:cs typeface="Arial" pitchFamily="34" charset="0"/>
              </a:rPr>
              <a:t>Houston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17"/>
          <p:cNvSpPr txBox="1">
            <a:spLocks noChangeArrowheads="1"/>
          </p:cNvSpPr>
          <p:nvPr/>
        </p:nvSpPr>
        <p:spPr bwMode="auto">
          <a:xfrm>
            <a:off x="6904516" y="4927464"/>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St. Louis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18"/>
          <p:cNvSpPr txBox="1">
            <a:spLocks noChangeArrowheads="1"/>
          </p:cNvSpPr>
          <p:nvPr/>
        </p:nvSpPr>
        <p:spPr bwMode="auto">
          <a:xfrm>
            <a:off x="5684426" y="6268909"/>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Pittsburgh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19"/>
          <p:cNvSpPr txBox="1">
            <a:spLocks noChangeArrowheads="1"/>
          </p:cNvSpPr>
          <p:nvPr/>
        </p:nvSpPr>
        <p:spPr bwMode="auto">
          <a:xfrm>
            <a:off x="7397105" y="6268909"/>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Louisville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20"/>
          <p:cNvSpPr txBox="1">
            <a:spLocks noChangeArrowheads="1"/>
          </p:cNvSpPr>
          <p:nvPr/>
        </p:nvSpPr>
        <p:spPr bwMode="auto">
          <a:xfrm>
            <a:off x="5473610" y="2267747"/>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Chicago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21"/>
          <p:cNvSpPr txBox="1">
            <a:spLocks noChangeArrowheads="1"/>
          </p:cNvSpPr>
          <p:nvPr/>
        </p:nvSpPr>
        <p:spPr bwMode="auto">
          <a:xfrm>
            <a:off x="3762974" y="3646080"/>
            <a:ext cx="13112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Philadelphia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22"/>
          <p:cNvSpPr txBox="1">
            <a:spLocks noChangeArrowheads="1"/>
          </p:cNvSpPr>
          <p:nvPr/>
        </p:nvSpPr>
        <p:spPr bwMode="auto">
          <a:xfrm>
            <a:off x="0" y="2088707"/>
            <a:ext cx="282257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cs typeface="Arial" pitchFamily="34" charset="0"/>
              </a:rPr>
              <a:t>Brent Musburger’s Action Update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cs typeface="Arial" pitchFamily="34" charset="0"/>
              </a:rPr>
              <a:t>Vegas Stats &amp; information Network</a:t>
            </a:r>
            <a:endParaRPr kumimoji="0" lang="en-US" altLang="en-US" sz="1800" b="1" i="0" u="none" strike="noStrike" cap="none" normalizeH="0" baseline="0" dirty="0" smtClean="0">
              <a:ln>
                <a:noFill/>
              </a:ln>
              <a:effectLst/>
              <a:latin typeface="Arial" pitchFamily="34" charset="0"/>
              <a:cs typeface="Arial" pitchFamily="34" charset="0"/>
            </a:endParaRPr>
          </a:p>
        </p:txBody>
      </p:sp>
      <p:sp>
        <p:nvSpPr>
          <p:cNvPr id="1024" name="Rectangle 1023"/>
          <p:cNvSpPr/>
          <p:nvPr/>
        </p:nvSpPr>
        <p:spPr>
          <a:xfrm>
            <a:off x="247650" y="2649201"/>
            <a:ext cx="2343150" cy="4078039"/>
          </a:xfrm>
          <a:prstGeom prst="rect">
            <a:avLst/>
          </a:prstGeom>
        </p:spPr>
        <p:txBody>
          <a:bodyPr wrap="square">
            <a:spAutoFit/>
          </a:bodyPr>
          <a:lstStyle/>
          <a:p>
            <a:pPr algn="ctr"/>
            <a:r>
              <a:rPr lang="en-US" sz="700" b="1" i="1" u="sng" dirty="0" smtClean="0">
                <a:latin typeface="Century Gothic" panose="020B0502020202020204" pitchFamily="34" charset="0"/>
              </a:rPr>
              <a:t>OVERVIEW</a:t>
            </a:r>
            <a:endParaRPr lang="en-US" sz="700" dirty="0" smtClean="0">
              <a:latin typeface="Century Gothic" panose="020B0502020202020204" pitchFamily="34" charset="0"/>
            </a:endParaRPr>
          </a:p>
          <a:p>
            <a:pPr algn="just"/>
            <a:r>
              <a:rPr lang="en-US" sz="700" b="1" dirty="0" smtClean="0">
                <a:latin typeface="Century Gothic" panose="020B0502020202020204" pitchFamily="34" charset="0"/>
              </a:rPr>
              <a:t>Gow Media produces and distributes the Brent Musburger Action Update for the Vegas Stats &amp; Information Network (</a:t>
            </a:r>
            <a:r>
              <a:rPr lang="en-US" sz="700" b="1" dirty="0" err="1" smtClean="0">
                <a:latin typeface="Century Gothic" panose="020B0502020202020204" pitchFamily="34" charset="0"/>
              </a:rPr>
              <a:t>VSiN</a:t>
            </a:r>
            <a:r>
              <a:rPr lang="en-US" sz="700" b="1" dirty="0" smtClean="0">
                <a:latin typeface="Century Gothic" panose="020B0502020202020204" pitchFamily="34" charset="0"/>
              </a:rPr>
              <a:t>).  The short-form feature delivers relevant, real-time sports   betting news and information.  </a:t>
            </a:r>
            <a:endParaRPr lang="en-US" sz="700" dirty="0" smtClean="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SPORTS BETTING</a:t>
            </a:r>
            <a:endParaRPr lang="en-US" sz="700" dirty="0">
              <a:latin typeface="Century Gothic" panose="020B0502020202020204" pitchFamily="34" charset="0"/>
            </a:endParaRPr>
          </a:p>
          <a:p>
            <a:pPr algn="just"/>
            <a:r>
              <a:rPr lang="en-US" sz="700" b="1" dirty="0">
                <a:latin typeface="Century Gothic" panose="020B0502020202020204" pitchFamily="34" charset="0"/>
              </a:rPr>
              <a:t>The recent U.S. Supreme Court ruling has sparked an unprecedented expansion of sports gambling in the United States. Sports gambling is going mainstream, and there  are millions hungry for sports gambling content.</a:t>
            </a:r>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EFFECTIVE</a:t>
            </a:r>
            <a:endParaRPr lang="en-US" sz="700" dirty="0">
              <a:latin typeface="Century Gothic" panose="020B0502020202020204" pitchFamily="34" charset="0"/>
            </a:endParaRPr>
          </a:p>
          <a:p>
            <a:pPr algn="just"/>
            <a:r>
              <a:rPr lang="en-US" sz="700" b="1" dirty="0">
                <a:latin typeface="Century Gothic" panose="020B0502020202020204" pitchFamily="34" charset="0"/>
              </a:rPr>
              <a:t>Our Action Updates wrap your advertising     message around essential content that the listener wants to hear.  This will help your    advertising message to cut through the clutter and deliver an significant impact for your  business.</a:t>
            </a:r>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CONSISTENT</a:t>
            </a:r>
            <a:endParaRPr lang="en-US" sz="700" dirty="0">
              <a:latin typeface="Century Gothic" panose="020B0502020202020204" pitchFamily="34" charset="0"/>
            </a:endParaRPr>
          </a:p>
          <a:p>
            <a:pPr algn="just"/>
            <a:r>
              <a:rPr lang="en-US" sz="700" b="1" dirty="0">
                <a:latin typeface="Century Gothic" panose="020B0502020202020204" pitchFamily="34" charset="0"/>
              </a:rPr>
              <a:t>The </a:t>
            </a:r>
            <a:r>
              <a:rPr lang="en-US" sz="700" b="1" dirty="0" err="1">
                <a:latin typeface="Century Gothic" panose="020B0502020202020204" pitchFamily="34" charset="0"/>
              </a:rPr>
              <a:t>VSiN</a:t>
            </a:r>
            <a:r>
              <a:rPr lang="en-US" sz="700" b="1" dirty="0">
                <a:latin typeface="Century Gothic" panose="020B0502020202020204" pitchFamily="34" charset="0"/>
              </a:rPr>
              <a:t> updates  air during morning and       afternoon drive  on many of the biggest radio brands in the country, including:  1050 ESPN New York (WEPN-AM); Boston’s 98.5 The Sports Hub; 890 WLS-AM in Chicago; and              Philadelphia’s 97.5 The Fanatic (WPEN-FM). </a:t>
            </a:r>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AFFORDABLE</a:t>
            </a:r>
            <a:endParaRPr lang="en-US" sz="700" dirty="0">
              <a:latin typeface="Century Gothic" panose="020B0502020202020204" pitchFamily="34" charset="0"/>
            </a:endParaRPr>
          </a:p>
          <a:p>
            <a:pPr algn="just"/>
            <a:r>
              <a:rPr lang="en-US" sz="700" b="1" dirty="0">
                <a:latin typeface="Century Gothic" panose="020B0502020202020204" pitchFamily="34" charset="0"/>
              </a:rPr>
              <a:t>With each live read, the legendary Brent    Musburger will wrap your advertising message around content the   listener wants to hear during prime time on many of the biggest sports radio stations in the country.</a:t>
            </a:r>
            <a:endParaRPr lang="en-US" sz="700" dirty="0">
              <a:latin typeface="Century Gothic" panose="020B0502020202020204" pitchFamily="34" charset="0"/>
            </a:endParaRPr>
          </a:p>
          <a:p>
            <a:pPr algn="just"/>
            <a:r>
              <a:rPr lang="en-US" sz="700" dirty="0">
                <a:latin typeface="Century Gothic" panose="020B0502020202020204" pitchFamily="34" charset="0"/>
              </a:rPr>
              <a:t> </a:t>
            </a:r>
          </a:p>
        </p:txBody>
      </p:sp>
    </p:spTree>
    <p:extLst>
      <p:ext uri="{BB962C8B-B14F-4D97-AF65-F5344CB8AC3E}">
        <p14:creationId xmlns:p14="http://schemas.microsoft.com/office/powerpoint/2010/main" val="611453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57</Words>
  <Application>Microsoft Office PowerPoint</Application>
  <PresentationFormat>On-screen Show (4:3)</PresentationFormat>
  <Paragraphs>27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Michael</cp:lastModifiedBy>
  <cp:revision>5</cp:revision>
  <dcterms:created xsi:type="dcterms:W3CDTF">2019-11-22T15:46:45Z</dcterms:created>
  <dcterms:modified xsi:type="dcterms:W3CDTF">2019-11-23T01:19:15Z</dcterms:modified>
</cp:coreProperties>
</file>