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0" d="100"/>
          <a:sy n="200" d="100"/>
        </p:scale>
        <p:origin x="-72" y="32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A5E605-522A-4038-A25A-17D03301F7D7}"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331117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5E605-522A-4038-A25A-17D03301F7D7}"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1530957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5E605-522A-4038-A25A-17D03301F7D7}"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262278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5E605-522A-4038-A25A-17D03301F7D7}"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3711723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A5E605-522A-4038-A25A-17D03301F7D7}"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39256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A5E605-522A-4038-A25A-17D03301F7D7}"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207026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A5E605-522A-4038-A25A-17D03301F7D7}" type="datetimeFigureOut">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407552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A5E605-522A-4038-A25A-17D03301F7D7}" type="datetimeFigureOut">
              <a:rPr lang="en-US" smtClean="0"/>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153815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5E605-522A-4038-A25A-17D03301F7D7}" type="datetimeFigureOut">
              <a:rPr lang="en-US" smtClean="0"/>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286745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5E605-522A-4038-A25A-17D03301F7D7}"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347318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5E605-522A-4038-A25A-17D03301F7D7}"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4C940-0718-4546-9472-23E64847A130}" type="slidenum">
              <a:rPr lang="en-US" smtClean="0"/>
              <a:t>‹#›</a:t>
            </a:fld>
            <a:endParaRPr lang="en-US"/>
          </a:p>
        </p:txBody>
      </p:sp>
    </p:spTree>
    <p:extLst>
      <p:ext uri="{BB962C8B-B14F-4D97-AF65-F5344CB8AC3E}">
        <p14:creationId xmlns:p14="http://schemas.microsoft.com/office/powerpoint/2010/main" val="1498080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5E605-522A-4038-A25A-17D03301F7D7}" type="datetimeFigureOut">
              <a:rPr lang="en-US" smtClean="0"/>
              <a:t>4/19/2020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4C940-0718-4546-9472-23E64847A130}" type="slidenum">
              <a:rPr lang="en-US" smtClean="0"/>
              <a:t>‹#›</a:t>
            </a:fld>
            <a:endParaRPr lang="en-US"/>
          </a:p>
        </p:txBody>
      </p:sp>
    </p:spTree>
    <p:extLst>
      <p:ext uri="{BB962C8B-B14F-4D97-AF65-F5344CB8AC3E}">
        <p14:creationId xmlns:p14="http://schemas.microsoft.com/office/powerpoint/2010/main" val="144457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7967" y="-1551017"/>
            <a:ext cx="914402" cy="246889"/>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9072" t="13286" r="9482" b="8609"/>
          <a:stretch/>
        </p:blipFill>
        <p:spPr>
          <a:xfrm>
            <a:off x="5094885" y="161925"/>
            <a:ext cx="2068726" cy="1115940"/>
          </a:xfrm>
          <a:prstGeom prst="rect">
            <a:avLst/>
          </a:prstGeom>
        </p:spPr>
      </p:pic>
      <p:sp>
        <p:nvSpPr>
          <p:cNvPr id="15" name="Rectangle 14"/>
          <p:cNvSpPr/>
          <p:nvPr/>
        </p:nvSpPr>
        <p:spPr>
          <a:xfrm>
            <a:off x="-228600" y="-304800"/>
            <a:ext cx="3276600" cy="7391400"/>
          </a:xfrm>
          <a:prstGeom prst="rect">
            <a:avLst/>
          </a:prstGeom>
          <a:gradFill flip="none" rotWithShape="1">
            <a:gsLst>
              <a:gs pos="0">
                <a:schemeClr val="tx1">
                  <a:lumMod val="95000"/>
                  <a:lumOff val="5000"/>
                  <a:tint val="66000"/>
                  <a:satMod val="160000"/>
                </a:schemeClr>
              </a:gs>
              <a:gs pos="50000">
                <a:schemeClr val="tx1">
                  <a:lumMod val="95000"/>
                  <a:lumOff val="5000"/>
                  <a:tint val="44500"/>
                  <a:satMod val="160000"/>
                </a:schemeClr>
              </a:gs>
              <a:gs pos="100000">
                <a:schemeClr val="tx1">
                  <a:lumMod val="95000"/>
                  <a:lumOff val="5000"/>
                  <a:tint val="23500"/>
                  <a:satMod val="160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183707"/>
            <a:ext cx="1905000" cy="1905000"/>
          </a:xfrm>
          <a:prstGeom prst="rect">
            <a:avLst/>
          </a:prstGeom>
          <a:ln>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2152650"/>
            <a:ext cx="4762500" cy="2314575"/>
          </a:xfrm>
          <a:prstGeom prst="rect">
            <a:avLst/>
          </a:prstGeom>
        </p:spPr>
      </p:pic>
      <p:pic>
        <p:nvPicPr>
          <p:cNvPr id="1026" name="Picture 2" descr="wbg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1886" y="5477478"/>
            <a:ext cx="1333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descr="1920px-WEPN_1050am_ESPN_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3392" y="1509176"/>
            <a:ext cx="1463040" cy="64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8" name="Picture 4" descr="sports-hub-logo"/>
          <p:cNvPicPr>
            <a:picLocks noChangeAspect="1" noChangeArrowheads="1"/>
          </p:cNvPicPr>
          <p:nvPr/>
        </p:nvPicPr>
        <p:blipFill>
          <a:blip r:embed="rId8" cstate="print">
            <a:extLst>
              <a:ext uri="{28A0092B-C50C-407E-A947-70E740481C1C}">
                <a14:useLocalDpi xmlns:a14="http://schemas.microsoft.com/office/drawing/2010/main" val="0"/>
              </a:ext>
            </a:extLst>
          </a:blip>
          <a:srcRect l="4300" t="4291" r="6212" b="7356"/>
          <a:stretch>
            <a:fillRect/>
          </a:stretch>
        </p:blipFill>
        <p:spPr bwMode="auto">
          <a:xfrm>
            <a:off x="7480962" y="1277865"/>
            <a:ext cx="1227417" cy="94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9" name="Picture 5" descr="WLS20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82183" y="1399067"/>
            <a:ext cx="1494130" cy="868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0" name="Picture 6" descr="975thefanati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9249" y="2616087"/>
            <a:ext cx="1593850"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1" name="Picture 7" descr="KNBR-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9025" y="2771259"/>
            <a:ext cx="3063875"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2" name="Picture 8" descr="KB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97367" y="3968036"/>
            <a:ext cx="3127375"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3" name="Picture 9" descr="1400x1400_generic_ESPN"/>
          <p:cNvPicPr>
            <a:picLocks noChangeAspect="1" noChangeArrowheads="1"/>
          </p:cNvPicPr>
          <p:nvPr/>
        </p:nvPicPr>
        <p:blipFill>
          <a:blip r:embed="rId13" cstate="print">
            <a:extLst>
              <a:ext uri="{28A0092B-C50C-407E-A947-70E740481C1C}">
                <a14:useLocalDpi xmlns:a14="http://schemas.microsoft.com/office/drawing/2010/main" val="0"/>
              </a:ext>
            </a:extLst>
          </a:blip>
          <a:srcRect t="25310" b="27170"/>
          <a:stretch>
            <a:fillRect/>
          </a:stretch>
        </p:blipFill>
        <p:spPr bwMode="auto">
          <a:xfrm>
            <a:off x="6708101" y="4022011"/>
            <a:ext cx="1614488"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4" name="Picture 10" descr="082019-KXTG-LogoRevised19-StationLogo-300x7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49780" y="5463967"/>
            <a:ext cx="169545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5" name="Picture 11" descr="939-the-vill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46629" y="5463967"/>
            <a:ext cx="1670050"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Text Box 12"/>
          <p:cNvSpPr txBox="1">
            <a:spLocks noChangeArrowheads="1"/>
          </p:cNvSpPr>
          <p:nvPr/>
        </p:nvSpPr>
        <p:spPr bwMode="auto">
          <a:xfrm>
            <a:off x="6904517" y="3588821"/>
            <a:ext cx="131127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San Francisco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13"/>
          <p:cNvSpPr txBox="1">
            <a:spLocks noChangeArrowheads="1"/>
          </p:cNvSpPr>
          <p:nvPr/>
        </p:nvSpPr>
        <p:spPr bwMode="auto">
          <a:xfrm>
            <a:off x="3618805" y="6233690"/>
            <a:ext cx="13112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Portland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14"/>
          <p:cNvSpPr txBox="1">
            <a:spLocks noChangeArrowheads="1"/>
          </p:cNvSpPr>
          <p:nvPr/>
        </p:nvSpPr>
        <p:spPr bwMode="auto">
          <a:xfrm>
            <a:off x="3449780" y="2202989"/>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New York</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15"/>
          <p:cNvSpPr txBox="1">
            <a:spLocks noChangeArrowheads="1"/>
          </p:cNvSpPr>
          <p:nvPr/>
        </p:nvSpPr>
        <p:spPr bwMode="auto">
          <a:xfrm>
            <a:off x="7431660" y="2269334"/>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Boston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16"/>
          <p:cNvSpPr txBox="1">
            <a:spLocks noChangeArrowheads="1"/>
          </p:cNvSpPr>
          <p:nvPr/>
        </p:nvSpPr>
        <p:spPr bwMode="auto">
          <a:xfrm>
            <a:off x="3955278" y="4927464"/>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A6A6A6"/>
                </a:solidFill>
                <a:effectLst/>
                <a:latin typeface="Tw Cen MT Condensed Extra Bold" pitchFamily="34" charset="0"/>
                <a:cs typeface="Arial" pitchFamily="34" charset="0"/>
              </a:rPr>
              <a:t>Houston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 Box 17"/>
          <p:cNvSpPr txBox="1">
            <a:spLocks noChangeArrowheads="1"/>
          </p:cNvSpPr>
          <p:nvPr/>
        </p:nvSpPr>
        <p:spPr bwMode="auto">
          <a:xfrm>
            <a:off x="6904516" y="4927464"/>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St. Louis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18"/>
          <p:cNvSpPr txBox="1">
            <a:spLocks noChangeArrowheads="1"/>
          </p:cNvSpPr>
          <p:nvPr/>
        </p:nvSpPr>
        <p:spPr bwMode="auto">
          <a:xfrm>
            <a:off x="5684426" y="6268909"/>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Pittsburgh</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19"/>
          <p:cNvSpPr txBox="1">
            <a:spLocks noChangeArrowheads="1"/>
          </p:cNvSpPr>
          <p:nvPr/>
        </p:nvSpPr>
        <p:spPr bwMode="auto">
          <a:xfrm>
            <a:off x="7397105" y="6268909"/>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Louisville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20"/>
          <p:cNvSpPr txBox="1">
            <a:spLocks noChangeArrowheads="1"/>
          </p:cNvSpPr>
          <p:nvPr/>
        </p:nvSpPr>
        <p:spPr bwMode="auto">
          <a:xfrm>
            <a:off x="5473610" y="2267747"/>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Chicago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21"/>
          <p:cNvSpPr txBox="1">
            <a:spLocks noChangeArrowheads="1"/>
          </p:cNvSpPr>
          <p:nvPr/>
        </p:nvSpPr>
        <p:spPr bwMode="auto">
          <a:xfrm>
            <a:off x="3762974" y="3646080"/>
            <a:ext cx="1311275"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Philadelphia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22"/>
          <p:cNvSpPr txBox="1">
            <a:spLocks noChangeArrowheads="1"/>
          </p:cNvSpPr>
          <p:nvPr/>
        </p:nvSpPr>
        <p:spPr bwMode="auto">
          <a:xfrm>
            <a:off x="0" y="2088707"/>
            <a:ext cx="2822575"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cs typeface="Arial" pitchFamily="34" charset="0"/>
              </a:rPr>
              <a:t>Brent Musburger’s Action Update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cs typeface="Arial" pitchFamily="34" charset="0"/>
              </a:rPr>
              <a:t>Vegas Stats &amp; information Network</a:t>
            </a:r>
            <a:endParaRPr kumimoji="0" lang="en-US" altLang="en-US" sz="1800" b="1" i="0" u="none" strike="noStrike" cap="none" normalizeH="0" baseline="0" dirty="0" smtClean="0">
              <a:ln>
                <a:noFill/>
              </a:ln>
              <a:effectLst/>
              <a:latin typeface="Arial" pitchFamily="34" charset="0"/>
              <a:cs typeface="Arial" pitchFamily="34" charset="0"/>
            </a:endParaRPr>
          </a:p>
        </p:txBody>
      </p:sp>
      <p:sp>
        <p:nvSpPr>
          <p:cNvPr id="1024" name="Rectangle 1023"/>
          <p:cNvSpPr/>
          <p:nvPr/>
        </p:nvSpPr>
        <p:spPr>
          <a:xfrm>
            <a:off x="247650" y="2649201"/>
            <a:ext cx="2343150" cy="3770263"/>
          </a:xfrm>
          <a:prstGeom prst="rect">
            <a:avLst/>
          </a:prstGeom>
        </p:spPr>
        <p:txBody>
          <a:bodyPr wrap="square">
            <a:spAutoFit/>
          </a:bodyPr>
          <a:lstStyle/>
          <a:p>
            <a:pPr algn="ctr"/>
            <a:r>
              <a:rPr lang="en-US" sz="700" b="1" i="1" u="sng" dirty="0" smtClean="0">
                <a:latin typeface="Century Gothic" panose="020B0502020202020204" pitchFamily="34" charset="0"/>
              </a:rPr>
              <a:t>OVERVIEW</a:t>
            </a:r>
            <a:endParaRPr lang="en-US" sz="700" dirty="0" smtClean="0">
              <a:latin typeface="Century Gothic" panose="020B0502020202020204" pitchFamily="34" charset="0"/>
            </a:endParaRPr>
          </a:p>
          <a:p>
            <a:pPr algn="just"/>
            <a:r>
              <a:rPr lang="en-US" sz="700" b="1" dirty="0" smtClean="0">
                <a:latin typeface="Century Gothic" panose="020B0502020202020204" pitchFamily="34" charset="0"/>
              </a:rPr>
              <a:t>Brent Musburger’s Action Update from the Vegas Stats &amp; information Network (</a:t>
            </a:r>
            <a:r>
              <a:rPr lang="en-US" sz="700" b="1" dirty="0" err="1" smtClean="0">
                <a:latin typeface="Century Gothic" panose="020B0502020202020204" pitchFamily="34" charset="0"/>
              </a:rPr>
              <a:t>VSiN</a:t>
            </a:r>
            <a:r>
              <a:rPr lang="en-US" sz="700" b="1" dirty="0" smtClean="0">
                <a:latin typeface="Century Gothic" panose="020B0502020202020204" pitchFamily="34" charset="0"/>
              </a:rPr>
              <a:t>) delivers listeners relevant, real-time sports betting news and information. </a:t>
            </a:r>
            <a:endParaRPr lang="en-US" sz="700" b="1" dirty="0" smtClean="0">
              <a:latin typeface="Century Gothic" panose="020B0502020202020204" pitchFamily="34" charset="0"/>
            </a:endParaRPr>
          </a:p>
          <a:p>
            <a:pPr algn="just"/>
            <a:endParaRPr lang="en-US" sz="700" b="1" dirty="0" smtClean="0">
              <a:latin typeface="Century Gothic" panose="020B0502020202020204" pitchFamily="34" charset="0"/>
            </a:endParaRPr>
          </a:p>
          <a:p>
            <a:pPr algn="just"/>
            <a:endParaRPr lang="en-US" sz="700" b="1" i="1" u="sng" dirty="0">
              <a:latin typeface="Century Gothic" panose="020B0502020202020204" pitchFamily="34" charset="0"/>
            </a:endParaRPr>
          </a:p>
          <a:p>
            <a:pPr algn="ctr"/>
            <a:r>
              <a:rPr lang="en-US" sz="700" b="1" i="1" u="sng" dirty="0" smtClean="0">
                <a:latin typeface="Century Gothic" panose="020B0502020202020204" pitchFamily="34" charset="0"/>
              </a:rPr>
              <a:t>SPORTS BETTING</a:t>
            </a:r>
            <a:endParaRPr lang="en-US" sz="700" dirty="0">
              <a:latin typeface="Century Gothic" panose="020B0502020202020204" pitchFamily="34" charset="0"/>
            </a:endParaRPr>
          </a:p>
          <a:p>
            <a:pPr algn="just"/>
            <a:r>
              <a:rPr lang="en-US" sz="700" b="1" dirty="0" smtClean="0">
                <a:latin typeface="Century Gothic" panose="020B0502020202020204" pitchFamily="34" charset="0"/>
              </a:rPr>
              <a:t>In 2018, the U.S. Supreme Court overturned a federal law that banned betting on sports, sparking an incredible expansion of sports betting in the United states. Sports </a:t>
            </a:r>
            <a:r>
              <a:rPr lang="en-US" sz="700" b="1" dirty="0">
                <a:latin typeface="Century Gothic" panose="020B0502020202020204" pitchFamily="34" charset="0"/>
              </a:rPr>
              <a:t>gambling is going mainstream, and there  are millions hungry for </a:t>
            </a:r>
            <a:r>
              <a:rPr lang="en-US" sz="700" b="1" dirty="0" smtClean="0">
                <a:latin typeface="Century Gothic" panose="020B0502020202020204" pitchFamily="34" charset="0"/>
              </a:rPr>
              <a:t>this content</a:t>
            </a:r>
            <a:r>
              <a:rPr lang="en-US" sz="700" b="1" dirty="0" smtClean="0">
                <a:latin typeface="Century Gothic" panose="020B0502020202020204" pitchFamily="34" charset="0"/>
              </a:rPr>
              <a:t>.</a:t>
            </a:r>
          </a:p>
          <a:p>
            <a:pPr algn="just"/>
            <a:endParaRPr lang="en-US" sz="700" dirty="0">
              <a:latin typeface="Century Gothic" panose="020B0502020202020204" pitchFamily="34" charset="0"/>
            </a:endParaRPr>
          </a:p>
          <a:p>
            <a:pPr algn="just"/>
            <a:r>
              <a:rPr lang="en-US" sz="700" b="1" dirty="0">
                <a:latin typeface="Century Gothic" panose="020B0502020202020204" pitchFamily="34" charset="0"/>
              </a:rPr>
              <a:t> </a:t>
            </a:r>
            <a:endParaRPr lang="en-US" sz="700" dirty="0">
              <a:latin typeface="Century Gothic" panose="020B0502020202020204" pitchFamily="34" charset="0"/>
            </a:endParaRPr>
          </a:p>
          <a:p>
            <a:pPr algn="ctr"/>
            <a:r>
              <a:rPr lang="en-US" sz="700" b="1" i="1" u="sng" dirty="0" smtClean="0">
                <a:latin typeface="Century Gothic" panose="020B0502020202020204" pitchFamily="34" charset="0"/>
              </a:rPr>
              <a:t>CUSTOMIZED FOR YOUR MARKET</a:t>
            </a:r>
            <a:endParaRPr lang="en-US" sz="700" dirty="0">
              <a:latin typeface="Century Gothic" panose="020B0502020202020204" pitchFamily="34" charset="0"/>
            </a:endParaRPr>
          </a:p>
          <a:p>
            <a:r>
              <a:rPr lang="en-US" sz="700" b="1" dirty="0" smtClean="0">
                <a:latin typeface="Century Gothic" panose="020B0502020202020204" pitchFamily="34" charset="0"/>
              </a:rPr>
              <a:t>The Action Update delivers customized content that focuses on your teams, your scores with betting news and information that matters most to your listeners.  Our customization doesn’t end there.  In fact, we include your branding and even your sponsors in the updates.  Just tell us how you want your update to sound and </a:t>
            </a:r>
            <a:r>
              <a:rPr lang="en-US" sz="700" b="1" smtClean="0">
                <a:latin typeface="Century Gothic" panose="020B0502020202020204" pitchFamily="34" charset="0"/>
              </a:rPr>
              <a:t>we’ll take care of the rest.</a:t>
            </a:r>
            <a:endParaRPr lang="en-US" sz="700" b="1" dirty="0" smtClean="0">
              <a:latin typeface="Century Gothic" panose="020B0502020202020204" pitchFamily="34" charset="0"/>
            </a:endParaRPr>
          </a:p>
          <a:p>
            <a:endParaRPr lang="en-US" sz="800" dirty="0"/>
          </a:p>
          <a:p>
            <a:pPr algn="just"/>
            <a:endParaRPr lang="en-US" sz="700" dirty="0">
              <a:latin typeface="Century Gothic" panose="020B0502020202020204" pitchFamily="34" charset="0"/>
            </a:endParaRPr>
          </a:p>
          <a:p>
            <a:pPr algn="just"/>
            <a:r>
              <a:rPr lang="en-US" sz="700" b="1" dirty="0">
                <a:latin typeface="Century Gothic" panose="020B0502020202020204" pitchFamily="34" charset="0"/>
              </a:rPr>
              <a:t> </a:t>
            </a:r>
            <a:endParaRPr lang="en-US" sz="700" dirty="0" smtClean="0">
              <a:latin typeface="Century Gothic" panose="020B0502020202020204" pitchFamily="34" charset="0"/>
            </a:endParaRPr>
          </a:p>
          <a:p>
            <a:pPr algn="ctr"/>
            <a:r>
              <a:rPr lang="en-US" sz="700" b="1" i="1" u="sng" dirty="0" smtClean="0">
                <a:latin typeface="Century Gothic" panose="020B0502020202020204" pitchFamily="34" charset="0"/>
              </a:rPr>
              <a:t>MARKET-EXCLUSIVE &amp; 100% BARTER</a:t>
            </a:r>
            <a:endParaRPr lang="en-US" sz="700" dirty="0" smtClean="0">
              <a:latin typeface="Century Gothic" panose="020B0502020202020204" pitchFamily="34" charset="0"/>
            </a:endParaRPr>
          </a:p>
          <a:p>
            <a:pPr algn="just"/>
            <a:r>
              <a:rPr lang="en-US" sz="700" b="1" dirty="0" smtClean="0">
                <a:latin typeface="Century Gothic" panose="020B0502020202020204" pitchFamily="34" charset="0"/>
              </a:rPr>
              <a:t>Brent Musburger’s </a:t>
            </a:r>
            <a:r>
              <a:rPr lang="en-US" sz="700" b="1" dirty="0" err="1" smtClean="0">
                <a:latin typeface="Century Gothic" panose="020B0502020202020204" pitchFamily="34" charset="0"/>
              </a:rPr>
              <a:t>VSiN</a:t>
            </a:r>
            <a:r>
              <a:rPr lang="en-US" sz="700" b="1" dirty="0" smtClean="0">
                <a:latin typeface="Century Gothic" panose="020B0502020202020204" pitchFamily="34" charset="0"/>
              </a:rPr>
              <a:t> Action Update is market exclusive, so your station or group will be the only one in the market featuring this sports broadcasting icon.  There’s no investment for this exclusivity.  This service is 100% barter. </a:t>
            </a:r>
            <a:endParaRPr lang="en-US" sz="700" dirty="0">
              <a:latin typeface="Century Gothic" panose="020B0502020202020204" pitchFamily="34" charset="0"/>
            </a:endParaRPr>
          </a:p>
        </p:txBody>
      </p:sp>
    </p:spTree>
    <p:extLst>
      <p:ext uri="{BB962C8B-B14F-4D97-AF65-F5344CB8AC3E}">
        <p14:creationId xmlns:p14="http://schemas.microsoft.com/office/powerpoint/2010/main" val="611453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TotalTime>
  <Words>96</Words>
  <Application>Microsoft Office PowerPoint</Application>
  <PresentationFormat>On-screen Show (4:3)</PresentationFormat>
  <Paragraphs>27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dc:creator>
  <cp:lastModifiedBy>Michael</cp:lastModifiedBy>
  <cp:revision>10</cp:revision>
  <dcterms:created xsi:type="dcterms:W3CDTF">2019-11-22T15:46:45Z</dcterms:created>
  <dcterms:modified xsi:type="dcterms:W3CDTF">2020-04-19T15:48:28Z</dcterms:modified>
</cp:coreProperties>
</file>