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683" autoAdjust="0"/>
  </p:normalViewPr>
  <p:slideViewPr>
    <p:cSldViewPr>
      <p:cViewPr varScale="1">
        <p:scale>
          <a:sx n="86" d="100"/>
          <a:sy n="86" d="100"/>
        </p:scale>
        <p:origin x="-2046" y="-24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311170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530957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622782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711723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92565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A5E605-522A-4038-A25A-17D03301F7D7}"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070264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A5E605-522A-4038-A25A-17D03301F7D7}" type="datetimeFigureOut">
              <a:rPr lang="en-US" smtClean="0"/>
              <a:t>12/12/2019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4075526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A5E605-522A-4038-A25A-17D03301F7D7}" type="datetimeFigureOut">
              <a:rPr lang="en-US" smtClean="0"/>
              <a:t>12/12/2019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538151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A5E605-522A-4038-A25A-17D03301F7D7}" type="datetimeFigureOut">
              <a:rPr lang="en-US" smtClean="0"/>
              <a:t>12/12/2019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867453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A5E605-522A-4038-A25A-17D03301F7D7}"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473183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A5E605-522A-4038-A25A-17D03301F7D7}"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498080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5E605-522A-4038-A25A-17D03301F7D7}" type="datetimeFigureOut">
              <a:rPr lang="en-US" smtClean="0"/>
              <a:t>12/12/2019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74C940-0718-4546-9472-23E64847A130}" type="slidenum">
              <a:rPr lang="en-US" smtClean="0"/>
              <a:t>‹#›</a:t>
            </a:fld>
            <a:endParaRPr lang="en-US"/>
          </a:p>
        </p:txBody>
      </p:sp>
    </p:spTree>
    <p:extLst>
      <p:ext uri="{BB962C8B-B14F-4D97-AF65-F5344CB8AC3E}">
        <p14:creationId xmlns:p14="http://schemas.microsoft.com/office/powerpoint/2010/main" val="1444579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jpe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jpg"/><Relationship Id="rId10" Type="http://schemas.openxmlformats.org/officeDocument/2006/relationships/image" Target="../media/image9.jpeg"/><Relationship Id="rId19" Type="http://schemas.openxmlformats.org/officeDocument/2006/relationships/image" Target="../media/image18.png"/><Relationship Id="rId4" Type="http://schemas.openxmlformats.org/officeDocument/2006/relationships/image" Target="../media/image3.emf"/><Relationship Id="rId9" Type="http://schemas.openxmlformats.org/officeDocument/2006/relationships/image" Target="../media/image8.jpe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228600" y="-304800"/>
            <a:ext cx="3276600" cy="7391400"/>
          </a:xfrm>
          <a:prstGeom prst="rect">
            <a:avLst/>
          </a:prstGeom>
          <a:gradFill flip="none" rotWithShape="1">
            <a:gsLst>
              <a:gs pos="0">
                <a:schemeClr val="tx1">
                  <a:lumMod val="95000"/>
                  <a:lumOff val="5000"/>
                  <a:tint val="66000"/>
                  <a:satMod val="160000"/>
                </a:schemeClr>
              </a:gs>
              <a:gs pos="50000">
                <a:schemeClr val="tx1">
                  <a:lumMod val="95000"/>
                  <a:lumOff val="5000"/>
                  <a:tint val="44500"/>
                  <a:satMod val="160000"/>
                </a:schemeClr>
              </a:gs>
              <a:gs pos="100000">
                <a:schemeClr val="tx1">
                  <a:lumMod val="95000"/>
                  <a:lumOff val="5000"/>
                  <a:tint val="23500"/>
                  <a:satMod val="160000"/>
                </a:schemeClr>
              </a:gs>
            </a:gsLst>
            <a:lin ang="27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l="9072" t="13286" r="9482" b="8609"/>
          <a:stretch/>
        </p:blipFill>
        <p:spPr>
          <a:xfrm>
            <a:off x="3318864" y="267187"/>
            <a:ext cx="2068726" cy="1115940"/>
          </a:xfrm>
          <a:prstGeom prst="rect">
            <a:avLst/>
          </a:prstGeom>
        </p:spPr>
      </p:pic>
      <p:pic>
        <p:nvPicPr>
          <p:cNvPr id="1030" name="Picture 6" descr="975thefanat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5998" y="2169287"/>
            <a:ext cx="1593850" cy="1003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21" name="Text Box 14"/>
          <p:cNvSpPr txBox="1">
            <a:spLocks noChangeArrowheads="1"/>
          </p:cNvSpPr>
          <p:nvPr/>
        </p:nvSpPr>
        <p:spPr bwMode="auto">
          <a:xfrm>
            <a:off x="3729744" y="2743200"/>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sng" strike="noStrike" cap="none" normalizeH="0" baseline="0" dirty="0" smtClean="0">
                <a:ln>
                  <a:noFill/>
                </a:ln>
                <a:solidFill>
                  <a:srgbClr val="A6A6A6"/>
                </a:solidFill>
                <a:effectLst/>
                <a:latin typeface="Tw Cen MT Condensed Extra Bold" pitchFamily="34" charset="0"/>
                <a:cs typeface="Arial" pitchFamily="34" charset="0"/>
              </a:rPr>
              <a:t>PITTSBURGH</a:t>
            </a:r>
            <a:endParaRPr kumimoji="0" lang="en-US" altLang="en-US" sz="1800" b="0" i="0" u="sng" strike="noStrike" cap="none" normalizeH="0" baseline="0" dirty="0" smtClean="0">
              <a:ln>
                <a:noFill/>
              </a:ln>
              <a:solidFill>
                <a:schemeClr val="tx1"/>
              </a:solidFill>
              <a:effectLst/>
              <a:latin typeface="Arial" pitchFamily="34" charset="0"/>
              <a:cs typeface="Arial" pitchFamily="34" charset="0"/>
            </a:endParaRPr>
          </a:p>
        </p:txBody>
      </p:sp>
      <p:sp>
        <p:nvSpPr>
          <p:cNvPr id="22" name="Text Box 15"/>
          <p:cNvSpPr txBox="1">
            <a:spLocks noChangeArrowheads="1"/>
          </p:cNvSpPr>
          <p:nvPr/>
        </p:nvSpPr>
        <p:spPr bwMode="auto">
          <a:xfrm>
            <a:off x="7431660" y="2269334"/>
            <a:ext cx="1311275" cy="242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Text Box 22"/>
          <p:cNvSpPr txBox="1">
            <a:spLocks noChangeArrowheads="1"/>
          </p:cNvSpPr>
          <p:nvPr/>
        </p:nvSpPr>
        <p:spPr bwMode="auto">
          <a:xfrm>
            <a:off x="168274" y="76200"/>
            <a:ext cx="2822575" cy="7823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algn="ctr" fontAlgn="base">
              <a:spcBef>
                <a:spcPct val="0"/>
              </a:spcBef>
              <a:spcAft>
                <a:spcPct val="0"/>
              </a:spcAft>
            </a:pPr>
            <a:r>
              <a:rPr lang="en-US" altLang="en-US" sz="1400" u="sng" dirty="0" smtClean="0">
                <a:solidFill>
                  <a:schemeClr val="tx1">
                    <a:lumMod val="95000"/>
                    <a:lumOff val="5000"/>
                  </a:schemeClr>
                </a:solidFill>
                <a:latin typeface="Tw Cen MT Condensed Extra Bold" panose="020B0803020202020204" pitchFamily="34" charset="0"/>
                <a:cs typeface="Arial" pitchFamily="34" charset="0"/>
              </a:rPr>
              <a:t>REACHING SPORTS BETTORS</a:t>
            </a:r>
          </a:p>
          <a:p>
            <a:pPr algn="ctr" fontAlgn="base">
              <a:spcBef>
                <a:spcPct val="0"/>
              </a:spcBef>
              <a:spcAft>
                <a:spcPct val="0"/>
              </a:spcAft>
            </a:pPr>
            <a:r>
              <a:rPr lang="en-US" altLang="en-US" sz="1400" dirty="0" smtClean="0">
                <a:solidFill>
                  <a:schemeClr val="tx1">
                    <a:lumMod val="95000"/>
                    <a:lumOff val="5000"/>
                  </a:schemeClr>
                </a:solidFill>
                <a:latin typeface="Tw Cen MT Condensed Extra Bold" panose="020B0803020202020204" pitchFamily="34" charset="0"/>
                <a:cs typeface="Arial" pitchFamily="34" charset="0"/>
              </a:rPr>
              <a:t>PENNSYLVANIA</a:t>
            </a:r>
            <a:endParaRPr lang="en-US" altLang="en-US" sz="1400" dirty="0" smtClean="0">
              <a:solidFill>
                <a:schemeClr val="tx1">
                  <a:lumMod val="95000"/>
                  <a:lumOff val="5000"/>
                </a:schemeClr>
              </a:solidFill>
              <a:latin typeface="Tw Cen MT Condensed Extra Bold" panose="020B0803020202020204" pitchFamily="34" charset="0"/>
              <a:cs typeface="Arial" pitchFamily="34" charset="0"/>
            </a:endParaRPr>
          </a:p>
          <a:p>
            <a:pPr algn="ctr" fontAlgn="base">
              <a:spcBef>
                <a:spcPct val="0"/>
              </a:spcBef>
              <a:spcAft>
                <a:spcPct val="0"/>
              </a:spcAft>
            </a:pPr>
            <a:r>
              <a:rPr lang="en-US" altLang="en-US" sz="1400" dirty="0" smtClean="0">
                <a:solidFill>
                  <a:schemeClr val="tx1">
                    <a:lumMod val="95000"/>
                    <a:lumOff val="5000"/>
                  </a:schemeClr>
                </a:solidFill>
                <a:latin typeface="Tw Cen MT Condensed Extra Bold" panose="020B0803020202020204" pitchFamily="34" charset="0"/>
                <a:cs typeface="Arial" pitchFamily="34" charset="0"/>
              </a:rPr>
              <a:t>$2020 PER WEEK IN 2020</a:t>
            </a:r>
            <a:endParaRPr lang="en-US" altLang="en-US" sz="2000" dirty="0">
              <a:solidFill>
                <a:schemeClr val="tx1">
                  <a:lumMod val="95000"/>
                  <a:lumOff val="5000"/>
                </a:schemeClr>
              </a:solidFill>
              <a:latin typeface="Tw Cen MT Condensed Extra Bold" panose="020B0803020202020204" pitchFamily="34" charset="0"/>
              <a:cs typeface="Arial" pitchFamily="34" charset="0"/>
            </a:endParaRPr>
          </a:p>
        </p:txBody>
      </p:sp>
      <p:sp>
        <p:nvSpPr>
          <p:cNvPr id="1024" name="Rectangle 1023"/>
          <p:cNvSpPr/>
          <p:nvPr/>
        </p:nvSpPr>
        <p:spPr>
          <a:xfrm>
            <a:off x="336549" y="890160"/>
            <a:ext cx="2486026" cy="5539978"/>
          </a:xfrm>
          <a:prstGeom prst="rect">
            <a:avLst/>
          </a:prstGeom>
        </p:spPr>
        <p:txBody>
          <a:bodyPr wrap="square">
            <a:spAutoFit/>
          </a:bodyPr>
          <a:lstStyle/>
          <a:p>
            <a:pPr algn="ctr"/>
            <a:r>
              <a:rPr lang="en-US" sz="1000" u="sng" dirty="0" smtClean="0">
                <a:solidFill>
                  <a:schemeClr val="tx1">
                    <a:lumMod val="75000"/>
                    <a:lumOff val="25000"/>
                  </a:schemeClr>
                </a:solidFill>
                <a:latin typeface="Tw Cen MT Condensed Extra Bold" panose="020B0803020202020204" pitchFamily="34" charset="0"/>
              </a:rPr>
              <a:t>OVERVIEW</a:t>
            </a:r>
          </a:p>
          <a:p>
            <a:pPr algn="ctr"/>
            <a:endParaRPr lang="en-US" sz="800" dirty="0" smtClean="0">
              <a:latin typeface="Century Gothic" panose="020B0502020202020204" pitchFamily="34" charset="0"/>
            </a:endParaRPr>
          </a:p>
          <a:p>
            <a:pPr algn="just"/>
            <a:r>
              <a:rPr lang="en-US" sz="800" b="1" dirty="0" smtClean="0">
                <a:latin typeface="Century Gothic" panose="020B0502020202020204" pitchFamily="34" charset="0"/>
              </a:rPr>
              <a:t>As the presenting sponsor of Brent Musburger’s Action Updates and The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a:t>
            </a:r>
            <a:r>
              <a:rPr lang="en-US" sz="800" b="1" dirty="0" smtClean="0">
                <a:latin typeface="Century Gothic" panose="020B0502020202020204" pitchFamily="34" charset="0"/>
              </a:rPr>
              <a:t>Draft Kings advertising </a:t>
            </a:r>
            <a:r>
              <a:rPr lang="en-US" sz="800" b="1" dirty="0" smtClean="0">
                <a:latin typeface="Century Gothic" panose="020B0502020202020204" pitchFamily="34" charset="0"/>
              </a:rPr>
              <a:t>will air on our </a:t>
            </a:r>
            <a:r>
              <a:rPr lang="en-US" sz="800" b="1" dirty="0" smtClean="0">
                <a:latin typeface="Century Gothic" panose="020B0502020202020204" pitchFamily="34" charset="0"/>
              </a:rPr>
              <a:t>29 terrestrial </a:t>
            </a:r>
            <a:r>
              <a:rPr lang="en-US" sz="800" b="1" dirty="0" smtClean="0">
                <a:latin typeface="Century Gothic" panose="020B0502020202020204" pitchFamily="34" charset="0"/>
              </a:rPr>
              <a:t>radio affiliates </a:t>
            </a:r>
            <a:r>
              <a:rPr lang="en-US" sz="800" b="1" dirty="0" smtClean="0">
                <a:latin typeface="Century Gothic" panose="020B0502020202020204" pitchFamily="34" charset="0"/>
              </a:rPr>
              <a:t>in Pennsylvania. </a:t>
            </a:r>
            <a:endParaRPr lang="en-US" sz="800" dirty="0" smtClean="0">
              <a:latin typeface="Century Gothic" panose="020B0502020202020204" pitchFamily="34" charset="0"/>
            </a:endParaRPr>
          </a:p>
          <a:p>
            <a:pPr algn="just"/>
            <a:r>
              <a:rPr lang="en-US" sz="800" b="1" dirty="0">
                <a:latin typeface="Century Gothic" panose="020B0502020202020204" pitchFamily="34" charset="0"/>
              </a:rPr>
              <a:t> </a:t>
            </a:r>
            <a:endParaRPr lang="en-US" sz="800" b="1" dirty="0" smtClean="0">
              <a:latin typeface="Century Gothic" panose="020B0502020202020204" pitchFamily="34" charset="0"/>
            </a:endParaRPr>
          </a:p>
          <a:p>
            <a:pPr algn="just"/>
            <a:endParaRPr lang="en-US" sz="800" dirty="0">
              <a:latin typeface="Century Gothic" panose="020B0502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ACTION UPDATES POWERED </a:t>
            </a:r>
            <a:r>
              <a:rPr lang="en-US" sz="1000" u="sng" smtClean="0">
                <a:solidFill>
                  <a:schemeClr val="tx1">
                    <a:lumMod val="75000"/>
                    <a:lumOff val="25000"/>
                  </a:schemeClr>
                </a:solidFill>
                <a:latin typeface="Tw Cen MT Condensed Extra Bold" panose="020B0803020202020204" pitchFamily="34" charset="0"/>
              </a:rPr>
              <a:t>BY </a:t>
            </a:r>
            <a:r>
              <a:rPr lang="en-US" sz="1000" u="sng" smtClean="0">
                <a:solidFill>
                  <a:schemeClr val="tx1">
                    <a:lumMod val="75000"/>
                    <a:lumOff val="25000"/>
                  </a:schemeClr>
                </a:solidFill>
                <a:latin typeface="Tw Cen MT Condensed Extra Bold" panose="020B0803020202020204" pitchFamily="34" charset="0"/>
              </a:rPr>
              <a:t>DRAFT KINGS</a:t>
            </a:r>
            <a:endParaRPr lang="en-US" sz="1000" u="sng" dirty="0" smtClean="0">
              <a:solidFill>
                <a:schemeClr val="tx1">
                  <a:lumMod val="75000"/>
                  <a:lumOff val="25000"/>
                </a:schemeClr>
              </a:solidFill>
              <a:latin typeface="Tw Cen MT Condensed Extra Bold" panose="020B0803020202020204" pitchFamily="34" charset="0"/>
            </a:endParaRPr>
          </a:p>
          <a:p>
            <a:pPr algn="ctr"/>
            <a:endParaRPr lang="en-US" sz="800" dirty="0">
              <a:latin typeface="Century Gothic" panose="020B0502020202020204" pitchFamily="34" charset="0"/>
            </a:endParaRPr>
          </a:p>
          <a:p>
            <a:pPr algn="just"/>
            <a:r>
              <a:rPr lang="en-US" sz="800" b="1" dirty="0" smtClean="0">
                <a:latin typeface="Century Gothic" panose="020B0502020202020204" pitchFamily="34" charset="0"/>
              </a:rPr>
              <a:t>Each Action Update that airs in both states will include “powered by </a:t>
            </a:r>
            <a:r>
              <a:rPr lang="en-US" sz="800" b="1" dirty="0" smtClean="0">
                <a:latin typeface="Century Gothic" panose="020B0502020202020204" pitchFamily="34" charset="0"/>
              </a:rPr>
              <a:t>Draft Kings</a:t>
            </a:r>
            <a:r>
              <a:rPr lang="en-US" sz="800" b="1" dirty="0" smtClean="0">
                <a:latin typeface="Century Gothic" panose="020B0502020202020204" pitchFamily="34" charset="0"/>
              </a:rPr>
              <a:t>” </a:t>
            </a:r>
            <a:r>
              <a:rPr lang="en-US" sz="800" b="1" dirty="0" smtClean="0">
                <a:latin typeface="Century Gothic" panose="020B0502020202020204" pitchFamily="34" charset="0"/>
              </a:rPr>
              <a:t>wrapped around essential content that the listener wants to hear.  This will help your advertising message to cut through the clutter and deliver an significant impact with your target audience.</a:t>
            </a:r>
          </a:p>
          <a:p>
            <a:pPr algn="just"/>
            <a:r>
              <a:rPr lang="en-US" sz="800" b="1" dirty="0">
                <a:latin typeface="Century Gothic" panose="020B0502020202020204" pitchFamily="34" charset="0"/>
              </a:rPr>
              <a:t> </a:t>
            </a:r>
            <a:endParaRPr lang="en-US" sz="900" dirty="0" smtClean="0">
              <a:solidFill>
                <a:schemeClr val="tx1">
                  <a:lumMod val="75000"/>
                  <a:lumOff val="25000"/>
                </a:schemeClr>
              </a:solidFill>
              <a:latin typeface="Tw Cen MT Condensed Extra Bold" panose="020B0803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RADIO AFFILIATES</a:t>
            </a:r>
          </a:p>
          <a:p>
            <a:pPr algn="just"/>
            <a:r>
              <a:rPr lang="en-US" sz="800" b="1" dirty="0" smtClean="0">
                <a:latin typeface="Century Gothic" panose="020B0502020202020204" pitchFamily="34" charset="0"/>
              </a:rPr>
              <a:t>Draft Kings’ a</a:t>
            </a:r>
            <a:r>
              <a:rPr lang="en-US" sz="800" b="1" dirty="0" smtClean="0">
                <a:latin typeface="Century Gothic" panose="020B0502020202020204" pitchFamily="34" charset="0"/>
              </a:rPr>
              <a:t>dvertising message will air 6A-7P on 97.5 The Fanatic in Philadelphia; ESPN Pittsburgh; Erie’s Classic Rock Z-102.3; and State College’s 99.5 The Bus, among others</a:t>
            </a:r>
          </a:p>
          <a:p>
            <a:pPr algn="just"/>
            <a:endParaRPr lang="en-US" sz="800" b="1" dirty="0">
              <a:solidFill>
                <a:schemeClr val="tx1">
                  <a:lumMod val="75000"/>
                  <a:lumOff val="25000"/>
                </a:schemeClr>
              </a:solidFill>
              <a:latin typeface="Century Gothic" panose="020B0502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COPY SPLITTING on THE BETR NETWORK</a:t>
            </a:r>
          </a:p>
          <a:p>
            <a:pPr algn="ctr"/>
            <a:endParaRPr lang="en-US" sz="800" b="1" u="sng" dirty="0" smtClean="0">
              <a:latin typeface="Century Gothic" panose="020B0502020202020204" pitchFamily="34" charset="0"/>
            </a:endParaRPr>
          </a:p>
          <a:p>
            <a:pPr algn="just"/>
            <a:r>
              <a:rPr lang="en-US" sz="800" b="1" dirty="0" smtClean="0">
                <a:latin typeface="Century Gothic" panose="020B0502020202020204" pitchFamily="34" charset="0"/>
              </a:rPr>
              <a:t>The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can “copy split” your advertising message to deliver  your message to just our affiliates in Iowa and New Jersey.  In addition, we can deliver specific advertising messages to each state, so you can deliver different promotions in each state.  </a:t>
            </a:r>
          </a:p>
          <a:p>
            <a:pPr algn="just"/>
            <a:r>
              <a:rPr lang="en-US" sz="800" b="1" dirty="0" smtClean="0">
                <a:latin typeface="Century Gothic" panose="020B0502020202020204" pitchFamily="34" charset="0"/>
              </a:rPr>
              <a:t> </a:t>
            </a:r>
            <a:endParaRPr lang="en-US" sz="800" dirty="0">
              <a:solidFill>
                <a:schemeClr val="tx1">
                  <a:lumMod val="75000"/>
                  <a:lumOff val="25000"/>
                </a:schemeClr>
              </a:solidFill>
              <a:latin typeface="Century Gothic" panose="020B0502020202020204" pitchFamily="34" charset="0"/>
            </a:endParaRPr>
          </a:p>
          <a:p>
            <a:pPr algn="ctr"/>
            <a:r>
              <a:rPr lang="en-US" sz="1000" b="1" dirty="0">
                <a:solidFill>
                  <a:schemeClr val="tx1">
                    <a:lumMod val="75000"/>
                    <a:lumOff val="25000"/>
                  </a:schemeClr>
                </a:solidFill>
                <a:latin typeface="Century Gothic" panose="020B0502020202020204" pitchFamily="34" charset="0"/>
              </a:rPr>
              <a:t> </a:t>
            </a:r>
            <a:r>
              <a:rPr lang="en-US" sz="1000" u="sng" dirty="0" smtClean="0">
                <a:solidFill>
                  <a:schemeClr val="tx1">
                    <a:lumMod val="75000"/>
                    <a:lumOff val="25000"/>
                  </a:schemeClr>
                </a:solidFill>
                <a:latin typeface="Tw Cen MT Condensed Extra Bold" panose="020B0803020202020204" pitchFamily="34" charset="0"/>
              </a:rPr>
              <a:t>$2,020 PER WEEK FOR 2020</a:t>
            </a:r>
          </a:p>
          <a:p>
            <a:pPr algn="ctr"/>
            <a:endParaRPr lang="en-US" sz="800" u="sng" dirty="0">
              <a:solidFill>
                <a:srgbClr val="FF0000"/>
              </a:solidFill>
              <a:latin typeface="Tw Cen MT Condensed Extra Bold" panose="020B0803020202020204" pitchFamily="34" charset="0"/>
            </a:endParaRPr>
          </a:p>
          <a:p>
            <a:pPr algn="just"/>
            <a:r>
              <a:rPr lang="en-US" sz="800" b="1" dirty="0" smtClean="0">
                <a:latin typeface="Century Gothic" panose="020B0502020202020204" pitchFamily="34" charset="0"/>
              </a:rPr>
              <a:t>In 2020, we’re offering 20 “live reads” and 20, 30-second commercials each week on our Action Update and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affiliates in </a:t>
            </a:r>
            <a:r>
              <a:rPr lang="en-US" sz="800" b="1" dirty="0" smtClean="0">
                <a:latin typeface="Century Gothic" panose="020B0502020202020204" pitchFamily="34" charset="0"/>
              </a:rPr>
              <a:t>Pennsylvania for </a:t>
            </a:r>
            <a:r>
              <a:rPr lang="en-US" sz="800" b="1" dirty="0" smtClean="0">
                <a:latin typeface="Century Gothic" panose="020B0502020202020204" pitchFamily="34" charset="0"/>
              </a:rPr>
              <a:t>just $2,020 per week.    Annual contract is $105,040. A minimum    one-quarter investment of $26,260 is required to participate in this special offer.</a:t>
            </a:r>
            <a:endParaRPr lang="en-US" sz="800" dirty="0">
              <a:latin typeface="Century Gothic" panose="020B0502020202020204" pitchFamily="34" charset="0"/>
            </a:endParaRPr>
          </a:p>
          <a:p>
            <a:pPr algn="just"/>
            <a:r>
              <a:rPr lang="en-US" sz="800" dirty="0">
                <a:latin typeface="Century Gothic" panose="020B0502020202020204" pitchFamily="34" charset="0"/>
              </a:rPr>
              <a:t> </a:t>
            </a:r>
          </a:p>
        </p:txBody>
      </p:sp>
      <p:sp>
        <p:nvSpPr>
          <p:cNvPr id="1055" name="Text Box 44"/>
          <p:cNvSpPr txBox="1">
            <a:spLocks noChangeArrowheads="1"/>
          </p:cNvSpPr>
          <p:nvPr/>
        </p:nvSpPr>
        <p:spPr bwMode="auto">
          <a:xfrm>
            <a:off x="-3624263" y="6553249"/>
            <a:ext cx="1309687"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wheeling</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7" name="Text Box 49"/>
          <p:cNvSpPr txBox="1">
            <a:spLocks noChangeArrowheads="1"/>
          </p:cNvSpPr>
          <p:nvPr/>
        </p:nvSpPr>
        <p:spPr bwMode="auto">
          <a:xfrm>
            <a:off x="5390909" y="6003129"/>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sng" strike="noStrike" cap="none" normalizeH="0" baseline="0" dirty="0" smtClean="0">
                <a:ln>
                  <a:noFill/>
                </a:ln>
                <a:solidFill>
                  <a:srgbClr val="A6A6A6"/>
                </a:solidFill>
                <a:effectLst/>
                <a:latin typeface="Tw Cen MT Condensed Extra Bold" pitchFamily="34" charset="0"/>
                <a:cs typeface="Arial" pitchFamily="34" charset="0"/>
              </a:rPr>
              <a:t>NORTHWEST PA</a:t>
            </a:r>
            <a:endParaRPr kumimoji="0" lang="en-US" altLang="en-US" sz="1800" b="0" i="0" u="sng" strike="noStrike" cap="none" normalizeH="0" baseline="0" dirty="0" smtClean="0">
              <a:ln>
                <a:noFill/>
              </a:ln>
              <a:solidFill>
                <a:schemeClr val="tx1"/>
              </a:solidFill>
              <a:effectLst/>
              <a:latin typeface="Arial" pitchFamily="34" charset="0"/>
              <a:cs typeface="Arial" pitchFamily="34" charset="0"/>
            </a:endParaRPr>
          </a:p>
        </p:txBody>
      </p:sp>
      <p:sp>
        <p:nvSpPr>
          <p:cNvPr id="85" name="Text Box 57"/>
          <p:cNvSpPr txBox="1">
            <a:spLocks noChangeArrowheads="1"/>
          </p:cNvSpPr>
          <p:nvPr/>
        </p:nvSpPr>
        <p:spPr bwMode="auto">
          <a:xfrm>
            <a:off x="3798491" y="3944666"/>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en-US" sz="1200" u="sng" dirty="0" smtClean="0">
                <a:solidFill>
                  <a:srgbClr val="A6A6A6"/>
                </a:solidFill>
                <a:latin typeface="Tw Cen MT Condensed Extra Bold" pitchFamily="34" charset="0"/>
                <a:cs typeface="Arial" pitchFamily="34" charset="0"/>
              </a:rPr>
              <a:t>JOHNSTOWN</a:t>
            </a:r>
            <a:endParaRPr kumimoji="0" lang="en-US" altLang="en-US" sz="1800" b="0" i="0" u="sng" strike="noStrike" cap="none" normalizeH="0" baseline="0" dirty="0" smtClean="0">
              <a:ln>
                <a:noFill/>
              </a:ln>
              <a:solidFill>
                <a:schemeClr val="tx1"/>
              </a:solidFill>
              <a:effectLst/>
              <a:latin typeface="Arial" pitchFamily="34" charset="0"/>
              <a:cs typeface="Arial" pitchFamily="34" charset="0"/>
            </a:endParaRPr>
          </a:p>
        </p:txBody>
      </p:sp>
      <p:pic>
        <p:nvPicPr>
          <p:cNvPr id="1082" name="Picture 5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1284" y="1383127"/>
            <a:ext cx="1609092" cy="7746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3" name="Picture 1072"/>
          <p:cNvPicPr>
            <a:picLocks noChangeAspect="1"/>
          </p:cNvPicPr>
          <p:nvPr/>
        </p:nvPicPr>
        <p:blipFill rotWithShape="1">
          <a:blip r:embed="rId5" cstate="print">
            <a:extLst>
              <a:ext uri="{28A0092B-C50C-407E-A947-70E740481C1C}">
                <a14:useLocalDpi xmlns:a14="http://schemas.microsoft.com/office/drawing/2010/main" val="0"/>
              </a:ext>
            </a:extLst>
          </a:blip>
          <a:srcRect t="31840" b="34080"/>
          <a:stretch/>
        </p:blipFill>
        <p:spPr>
          <a:xfrm>
            <a:off x="5124978" y="1139491"/>
            <a:ext cx="1828800" cy="243636"/>
          </a:xfrm>
          <a:prstGeom prst="rect">
            <a:avLst/>
          </a:prstGeom>
          <a:noFill/>
          <a:ln>
            <a:noFill/>
          </a:ln>
        </p:spPr>
      </p:pic>
      <p:pic>
        <p:nvPicPr>
          <p:cNvPr id="1078" name="Picture 107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74917" y="668497"/>
            <a:ext cx="2010738" cy="106512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93259" y="3004185"/>
            <a:ext cx="762000" cy="424815"/>
          </a:xfrm>
          <a:prstGeom prst="rect">
            <a:avLst/>
          </a:prstGeom>
        </p:spPr>
      </p:pic>
      <p:pic>
        <p:nvPicPr>
          <p:cNvPr id="4" name="Picture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23917" y="5590315"/>
            <a:ext cx="862952" cy="481341"/>
          </a:xfrm>
          <a:prstGeom prst="rect">
            <a:avLst/>
          </a:prstGeom>
        </p:spPr>
      </p:pic>
      <p:pic>
        <p:nvPicPr>
          <p:cNvPr id="6" name="Picture 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55259" y="5678326"/>
            <a:ext cx="1690688" cy="285750"/>
          </a:xfrm>
          <a:prstGeom prst="rect">
            <a:avLst/>
          </a:prstGeom>
        </p:spPr>
      </p:pic>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069848" y="4849946"/>
            <a:ext cx="1371600" cy="378437"/>
          </a:xfrm>
          <a:prstGeom prst="rect">
            <a:avLst/>
          </a:prstGeom>
        </p:spPr>
      </p:pic>
      <p:pic>
        <p:nvPicPr>
          <p:cNvPr id="9" name="Picture 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381826" y="6338377"/>
            <a:ext cx="2191516" cy="337109"/>
          </a:xfrm>
          <a:prstGeom prst="rect">
            <a:avLst/>
          </a:prstGeom>
        </p:spPr>
      </p:pic>
      <p:pic>
        <p:nvPicPr>
          <p:cNvPr id="10" name="Picture 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474913" y="6216944"/>
            <a:ext cx="736154" cy="488656"/>
          </a:xfrm>
          <a:prstGeom prst="rect">
            <a:avLst/>
          </a:prstGeom>
        </p:spPr>
      </p:pic>
      <p:pic>
        <p:nvPicPr>
          <p:cNvPr id="13" name="Picture 1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251906" y="2992374"/>
            <a:ext cx="1059942" cy="360426"/>
          </a:xfrm>
          <a:prstGeom prst="rect">
            <a:avLst/>
          </a:prstGeom>
        </p:spPr>
      </p:pic>
      <p:pic>
        <p:nvPicPr>
          <p:cNvPr id="14" name="Picture 1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415830" y="3492824"/>
            <a:ext cx="928728" cy="317176"/>
          </a:xfrm>
          <a:prstGeom prst="rect">
            <a:avLst/>
          </a:prstGeom>
        </p:spPr>
      </p:pic>
      <p:pic>
        <p:nvPicPr>
          <p:cNvPr id="16" name="Picture 15"/>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873683" y="6216944"/>
            <a:ext cx="869252" cy="418052"/>
          </a:xfrm>
          <a:prstGeom prst="rect">
            <a:avLst/>
          </a:prstGeom>
        </p:spPr>
      </p:pic>
      <p:pic>
        <p:nvPicPr>
          <p:cNvPr id="17" name="Picture 1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266622" y="4289379"/>
            <a:ext cx="1434465" cy="328136"/>
          </a:xfrm>
          <a:prstGeom prst="rect">
            <a:avLst/>
          </a:prstGeom>
        </p:spPr>
      </p:pic>
      <p:pic>
        <p:nvPicPr>
          <p:cNvPr id="18" name="Picture 17"/>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781877" y="4827285"/>
            <a:ext cx="1207010" cy="367955"/>
          </a:xfrm>
          <a:prstGeom prst="rect">
            <a:avLst/>
          </a:prstGeom>
        </p:spPr>
      </p:pic>
      <p:pic>
        <p:nvPicPr>
          <p:cNvPr id="19" name="Picture 18"/>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3231459" y="3435477"/>
            <a:ext cx="1111758" cy="374523"/>
          </a:xfrm>
          <a:prstGeom prst="rect">
            <a:avLst/>
          </a:prstGeom>
        </p:spPr>
      </p:pic>
      <p:pic>
        <p:nvPicPr>
          <p:cNvPr id="20" name="Picture 1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434456" y="6252872"/>
            <a:ext cx="725913" cy="347473"/>
          </a:xfrm>
          <a:prstGeom prst="rect">
            <a:avLst/>
          </a:prstGeom>
        </p:spPr>
      </p:pic>
      <p:pic>
        <p:nvPicPr>
          <p:cNvPr id="23" name="Picture 22"/>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3318864" y="4182835"/>
            <a:ext cx="830675" cy="497777"/>
          </a:xfrm>
          <a:prstGeom prst="rect">
            <a:avLst/>
          </a:prstGeom>
        </p:spPr>
      </p:pic>
      <p:pic>
        <p:nvPicPr>
          <p:cNvPr id="24" name="Picture 23"/>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5649544" y="3590953"/>
            <a:ext cx="1207010" cy="367955"/>
          </a:xfrm>
          <a:prstGeom prst="rect">
            <a:avLst/>
          </a:prstGeom>
        </p:spPr>
      </p:pic>
      <p:pic>
        <p:nvPicPr>
          <p:cNvPr id="25" name="Picture 24"/>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3959882" y="5506598"/>
            <a:ext cx="786690" cy="461773"/>
          </a:xfrm>
          <a:prstGeom prst="rect">
            <a:avLst/>
          </a:prstGeom>
        </p:spPr>
      </p:pic>
      <p:pic>
        <p:nvPicPr>
          <p:cNvPr id="27" name="Picture 26"/>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7008626" y="3189731"/>
            <a:ext cx="977265" cy="493776"/>
          </a:xfrm>
          <a:prstGeom prst="rect">
            <a:avLst/>
          </a:prstGeom>
        </p:spPr>
      </p:pic>
      <p:pic>
        <p:nvPicPr>
          <p:cNvPr id="30" name="Picture 29"/>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8095526" y="3323225"/>
            <a:ext cx="974408" cy="428625"/>
          </a:xfrm>
          <a:prstGeom prst="rect">
            <a:avLst/>
          </a:prstGeom>
        </p:spPr>
      </p:pic>
      <p:pic>
        <p:nvPicPr>
          <p:cNvPr id="64" name="Picture 63"/>
          <p:cNvPicPr>
            <a:picLocks noChangeAspect="1"/>
          </p:cNvPicPr>
          <p:nvPr/>
        </p:nvPicPr>
        <p:blipFill rotWithShape="1">
          <a:blip r:embed="rId25">
            <a:extLst>
              <a:ext uri="{28A0092B-C50C-407E-A947-70E740481C1C}">
                <a14:useLocalDpi xmlns:a14="http://schemas.microsoft.com/office/drawing/2010/main" val="0"/>
              </a:ext>
            </a:extLst>
          </a:blip>
          <a:srcRect l="14001" t="27153" r="15507" b="42525"/>
          <a:stretch/>
        </p:blipFill>
        <p:spPr>
          <a:xfrm>
            <a:off x="5473797" y="4779262"/>
            <a:ext cx="1208435" cy="519806"/>
          </a:xfrm>
          <a:prstGeom prst="rect">
            <a:avLst/>
          </a:prstGeom>
        </p:spPr>
      </p:pic>
      <p:sp>
        <p:nvSpPr>
          <p:cNvPr id="52" name="Text Box 57"/>
          <p:cNvSpPr txBox="1">
            <a:spLocks noChangeArrowheads="1"/>
          </p:cNvSpPr>
          <p:nvPr/>
        </p:nvSpPr>
        <p:spPr bwMode="auto">
          <a:xfrm>
            <a:off x="7012778" y="3897639"/>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sng" strike="noStrike" cap="none" normalizeH="0" baseline="0" dirty="0" smtClean="0">
                <a:ln>
                  <a:noFill/>
                </a:ln>
                <a:solidFill>
                  <a:srgbClr val="A6A6A6"/>
                </a:solidFill>
                <a:effectLst/>
                <a:latin typeface="Tw Cen MT Condensed Extra Bold" pitchFamily="34" charset="0"/>
                <a:cs typeface="Arial" pitchFamily="34" charset="0"/>
              </a:rPr>
              <a:t>ALTOONA</a:t>
            </a:r>
            <a:endParaRPr kumimoji="0" lang="en-US" altLang="en-US" sz="1800" b="0" i="0" u="sng" strike="noStrike" cap="none" normalizeH="0" baseline="0" dirty="0" smtClean="0">
              <a:ln>
                <a:noFill/>
              </a:ln>
              <a:solidFill>
                <a:schemeClr val="tx1"/>
              </a:solidFill>
              <a:effectLst/>
              <a:latin typeface="Arial" pitchFamily="34" charset="0"/>
              <a:cs typeface="Arial" pitchFamily="34" charset="0"/>
            </a:endParaRPr>
          </a:p>
        </p:txBody>
      </p:sp>
      <p:sp>
        <p:nvSpPr>
          <p:cNvPr id="53" name="Text Box 57"/>
          <p:cNvSpPr txBox="1">
            <a:spLocks noChangeArrowheads="1"/>
          </p:cNvSpPr>
          <p:nvPr/>
        </p:nvSpPr>
        <p:spPr bwMode="auto">
          <a:xfrm>
            <a:off x="13006995" y="3620956"/>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en-US" sz="1200" dirty="0" smtClean="0">
                <a:solidFill>
                  <a:srgbClr val="A6A6A6"/>
                </a:solidFill>
                <a:latin typeface="Tw Cen MT Condensed Extra Bold" pitchFamily="34" charset="0"/>
                <a:cs typeface="Arial" pitchFamily="34" charset="0"/>
              </a:rPr>
              <a:t>CUMBERLAND</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4" name="Text Box 57"/>
          <p:cNvSpPr txBox="1">
            <a:spLocks noChangeArrowheads="1"/>
          </p:cNvSpPr>
          <p:nvPr/>
        </p:nvSpPr>
        <p:spPr bwMode="auto">
          <a:xfrm>
            <a:off x="5403992" y="5314306"/>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en-US" sz="1200" u="sng" dirty="0" smtClean="0">
                <a:solidFill>
                  <a:srgbClr val="A6A6A6"/>
                </a:solidFill>
                <a:latin typeface="Tw Cen MT Condensed Extra Bold" pitchFamily="34" charset="0"/>
                <a:cs typeface="Arial" pitchFamily="34" charset="0"/>
              </a:rPr>
              <a:t>STATE COLLEGE</a:t>
            </a:r>
            <a:endParaRPr kumimoji="0" lang="en-US" altLang="en-US" sz="1800" b="0" i="0" u="sng" strike="noStrike" cap="none" normalizeH="0" baseline="0" dirty="0" smtClean="0">
              <a:ln>
                <a:noFill/>
              </a:ln>
              <a:solidFill>
                <a:schemeClr val="tx1"/>
              </a:solidFill>
              <a:effectLst/>
              <a:latin typeface="Arial" pitchFamily="34" charset="0"/>
              <a:cs typeface="Arial" pitchFamily="34" charset="0"/>
            </a:endParaRPr>
          </a:p>
        </p:txBody>
      </p:sp>
      <p:sp>
        <p:nvSpPr>
          <p:cNvPr id="55" name="Text Box 57"/>
          <p:cNvSpPr txBox="1">
            <a:spLocks noChangeArrowheads="1"/>
          </p:cNvSpPr>
          <p:nvPr/>
        </p:nvSpPr>
        <p:spPr bwMode="auto">
          <a:xfrm>
            <a:off x="7580286" y="2849936"/>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en-US" sz="1200" dirty="0" smtClean="0">
                <a:solidFill>
                  <a:srgbClr val="A6A6A6"/>
                </a:solidFill>
                <a:latin typeface="Tw Cen MT Condensed Extra Bold" pitchFamily="34" charset="0"/>
                <a:cs typeface="Arial" pitchFamily="34" charset="0"/>
              </a:rPr>
              <a:t>ERIE</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6" name="Text Box 57"/>
          <p:cNvSpPr txBox="1">
            <a:spLocks noChangeArrowheads="1"/>
          </p:cNvSpPr>
          <p:nvPr/>
        </p:nvSpPr>
        <p:spPr bwMode="auto">
          <a:xfrm>
            <a:off x="13159395" y="3773356"/>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en-US" sz="1200" dirty="0" smtClean="0">
                <a:solidFill>
                  <a:srgbClr val="A6A6A6"/>
                </a:solidFill>
                <a:latin typeface="Tw Cen MT Condensed Extra Bold" pitchFamily="34" charset="0"/>
                <a:cs typeface="Arial" pitchFamily="34" charset="0"/>
              </a:rPr>
              <a:t>CUMBERLAND</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8" name="Text Box 14"/>
          <p:cNvSpPr txBox="1">
            <a:spLocks noChangeArrowheads="1"/>
          </p:cNvSpPr>
          <p:nvPr/>
        </p:nvSpPr>
        <p:spPr bwMode="auto">
          <a:xfrm>
            <a:off x="7804055" y="-903568"/>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PITTSBURGH</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9" name="Text Box 14"/>
          <p:cNvSpPr txBox="1">
            <a:spLocks noChangeArrowheads="1"/>
          </p:cNvSpPr>
          <p:nvPr/>
        </p:nvSpPr>
        <p:spPr bwMode="auto">
          <a:xfrm>
            <a:off x="5519865" y="2024859"/>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sng" strike="noStrike" cap="none" normalizeH="0" baseline="0" dirty="0" smtClean="0">
                <a:ln>
                  <a:noFill/>
                </a:ln>
                <a:solidFill>
                  <a:srgbClr val="A6A6A6"/>
                </a:solidFill>
                <a:effectLst/>
                <a:latin typeface="Tw Cen MT Condensed Extra Bold" pitchFamily="34" charset="0"/>
                <a:cs typeface="Arial" pitchFamily="34" charset="0"/>
              </a:rPr>
              <a:t>PHILADELPHIA</a:t>
            </a:r>
            <a:endParaRPr kumimoji="0" lang="en-US" altLang="en-US" sz="1800" b="0" i="0" u="sng" strike="noStrike" cap="none" normalizeH="0" baseline="0" dirty="0" smtClean="0">
              <a:ln>
                <a:noFill/>
              </a:ln>
              <a:solidFill>
                <a:schemeClr val="tx1"/>
              </a:solidFill>
              <a:effectLst/>
              <a:latin typeface="Arial" pitchFamily="34" charset="0"/>
              <a:cs typeface="Arial" pitchFamily="34" charset="0"/>
            </a:endParaRPr>
          </a:p>
        </p:txBody>
      </p:sp>
      <p:sp>
        <p:nvSpPr>
          <p:cNvPr id="60" name="Text Box 14"/>
          <p:cNvSpPr txBox="1">
            <a:spLocks noChangeArrowheads="1"/>
          </p:cNvSpPr>
          <p:nvPr/>
        </p:nvSpPr>
        <p:spPr bwMode="auto">
          <a:xfrm>
            <a:off x="5649544" y="3216592"/>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sng" strike="noStrike" cap="none" normalizeH="0" baseline="0" dirty="0" smtClean="0">
                <a:ln>
                  <a:noFill/>
                </a:ln>
                <a:solidFill>
                  <a:srgbClr val="A6A6A6"/>
                </a:solidFill>
                <a:effectLst/>
                <a:latin typeface="Tw Cen MT Condensed Extra Bold" pitchFamily="34" charset="0"/>
                <a:cs typeface="Arial" pitchFamily="34" charset="0"/>
              </a:rPr>
              <a:t>WHEELING</a:t>
            </a:r>
            <a:endParaRPr kumimoji="0" lang="en-US" altLang="en-US" sz="1800" b="0" i="0" u="sng" strike="noStrike" cap="none" normalizeH="0" baseline="0" dirty="0" smtClean="0">
              <a:ln>
                <a:noFill/>
              </a:ln>
              <a:solidFill>
                <a:schemeClr val="tx1"/>
              </a:solidFill>
              <a:effectLst/>
              <a:latin typeface="Arial" pitchFamily="34" charset="0"/>
              <a:cs typeface="Arial" pitchFamily="34" charset="0"/>
            </a:endParaRPr>
          </a:p>
        </p:txBody>
      </p:sp>
      <p:pic>
        <p:nvPicPr>
          <p:cNvPr id="1025" name="Picture 1" descr="Rocky1049"/>
          <p:cNvPicPr>
            <a:picLocks noChangeAspect="1" noChangeArrowheads="1"/>
          </p:cNvPicPr>
          <p:nvPr/>
        </p:nvPicPr>
        <p:blipFill>
          <a:blip r:embed="rId26" cstate="print">
            <a:extLst>
              <a:ext uri="{28A0092B-C50C-407E-A947-70E740481C1C}">
                <a14:useLocalDpi xmlns:a14="http://schemas.microsoft.com/office/drawing/2010/main" val="0"/>
              </a:ext>
            </a:extLst>
          </a:blip>
          <a:srcRect/>
          <a:stretch>
            <a:fillRect/>
          </a:stretch>
        </p:blipFill>
        <p:spPr bwMode="auto">
          <a:xfrm>
            <a:off x="7497259" y="4265354"/>
            <a:ext cx="1477328" cy="28765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26" name="Picture 2" descr="BIG1290"/>
          <p:cNvPicPr>
            <a:picLocks noChangeAspect="1" noChangeArrowheads="1"/>
          </p:cNvPicPr>
          <p:nvPr/>
        </p:nvPicPr>
        <p:blipFill>
          <a:blip r:embed="rId27" cstate="print">
            <a:extLst>
              <a:ext uri="{28A0092B-C50C-407E-A947-70E740481C1C}">
                <a14:useLocalDpi xmlns:a14="http://schemas.microsoft.com/office/drawing/2010/main" val="0"/>
              </a:ext>
            </a:extLst>
          </a:blip>
          <a:srcRect/>
          <a:stretch>
            <a:fillRect/>
          </a:stretch>
        </p:blipFill>
        <p:spPr bwMode="auto">
          <a:xfrm>
            <a:off x="6461668" y="4202341"/>
            <a:ext cx="898857" cy="3130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66" name="Text Box 57"/>
          <p:cNvSpPr txBox="1">
            <a:spLocks noChangeArrowheads="1"/>
          </p:cNvSpPr>
          <p:nvPr/>
        </p:nvSpPr>
        <p:spPr bwMode="auto">
          <a:xfrm>
            <a:off x="5408577" y="4529950"/>
            <a:ext cx="1311275" cy="1751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en-US" sz="1200" u="sng" dirty="0" smtClean="0">
                <a:solidFill>
                  <a:srgbClr val="A6A6A6"/>
                </a:solidFill>
                <a:latin typeface="Tw Cen MT Condensed Extra Bold" pitchFamily="34" charset="0"/>
                <a:cs typeface="Arial" pitchFamily="34" charset="0"/>
              </a:rPr>
              <a:t>HARRISBURG</a:t>
            </a:r>
            <a:endParaRPr kumimoji="0" lang="en-US" altLang="en-US" sz="1800" b="0" i="0" u="sng"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11453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2419</TotalTime>
  <Words>54</Words>
  <Application>Microsoft Office PowerPoint</Application>
  <PresentationFormat>On-screen Show (4:3)</PresentationFormat>
  <Paragraphs>36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dc:creator>
  <cp:lastModifiedBy>Michael</cp:lastModifiedBy>
  <cp:revision>33</cp:revision>
  <dcterms:created xsi:type="dcterms:W3CDTF">2019-11-22T15:46:45Z</dcterms:created>
  <dcterms:modified xsi:type="dcterms:W3CDTF">2019-12-12T21:50:44Z</dcterms:modified>
</cp:coreProperties>
</file>