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83" autoAdjust="0"/>
  </p:normalViewPr>
  <p:slideViewPr>
    <p:cSldViewPr>
      <p:cViewPr>
        <p:scale>
          <a:sx n="125" d="100"/>
          <a:sy n="125" d="100"/>
        </p:scale>
        <p:origin x="-5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70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5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8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2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6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2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5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18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80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5E605-522A-4038-A25A-17D03301F7D7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4C940-0718-4546-9472-23E64847A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7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emf"/><Relationship Id="rId9" Type="http://schemas.openxmlformats.org/officeDocument/2006/relationships/image" Target="../media/image8.jpeg"/><Relationship Id="rId14" Type="http://schemas.openxmlformats.org/officeDocument/2006/relationships/image" Target="../media/image13.png"/><Relationship Id="rId22" Type="http://schemas.openxmlformats.org/officeDocument/2006/relationships/image" Target="../media/image21.jp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-228600" y="-304800"/>
            <a:ext cx="3276600" cy="73914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95000"/>
                  <a:lumOff val="5000"/>
                  <a:tint val="66000"/>
                  <a:satMod val="160000"/>
                </a:schemeClr>
              </a:gs>
              <a:gs pos="50000">
                <a:schemeClr val="tx1">
                  <a:lumMod val="95000"/>
                  <a:lumOff val="5000"/>
                  <a:tint val="44500"/>
                  <a:satMod val="160000"/>
                </a:schemeClr>
              </a:gs>
              <a:gs pos="100000">
                <a:schemeClr val="tx1">
                  <a:lumMod val="95000"/>
                  <a:lumOff val="5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2" t="13286" r="9482" b="8609"/>
          <a:stretch/>
        </p:blipFill>
        <p:spPr>
          <a:xfrm>
            <a:off x="3318864" y="267187"/>
            <a:ext cx="2068726" cy="1115940"/>
          </a:xfrm>
          <a:prstGeom prst="rect">
            <a:avLst/>
          </a:prstGeom>
        </p:spPr>
      </p:pic>
      <p:pic>
        <p:nvPicPr>
          <p:cNvPr id="1030" name="Picture 6" descr="975thefanat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998" y="2169287"/>
            <a:ext cx="159385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3729744" y="2743200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PITTSBURGH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431660" y="2269334"/>
            <a:ext cx="1311275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45414" y="433969"/>
            <a:ext cx="2822575" cy="782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REACHING SPORTS BETTORS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PENNSYLVANIA</a:t>
            </a:r>
            <a:endParaRPr lang="en-US" altLang="en-US" sz="1400" dirty="0" smtClean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w Cen MT Condensed Extra Bold" panose="020B0803020202020204" pitchFamily="34" charset="0"/>
                <a:cs typeface="Arial" pitchFamily="34" charset="0"/>
              </a:rPr>
              <a:t>$2020 PER WEEK IN 2020</a:t>
            </a:r>
            <a:endParaRPr lang="en-US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Tw Cen MT Condensed Extra Bold" panose="020B0803020202020204" pitchFamily="34" charset="0"/>
              <a:cs typeface="Arial" pitchFamily="34" charset="0"/>
            </a:endParaRPr>
          </a:p>
        </p:txBody>
      </p:sp>
      <p:sp>
        <p:nvSpPr>
          <p:cNvPr id="1024" name="Rectangle 1023"/>
          <p:cNvSpPr/>
          <p:nvPr/>
        </p:nvSpPr>
        <p:spPr>
          <a:xfrm>
            <a:off x="313689" y="1534954"/>
            <a:ext cx="248602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OVERVIEW</a:t>
            </a:r>
          </a:p>
          <a:p>
            <a:pPr algn="ctr"/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As the presenting sponsor of Brent Musburger’s Action </a:t>
            </a:r>
            <a:r>
              <a:rPr lang="en-US" sz="800" b="1" dirty="0" smtClean="0">
                <a:latin typeface="Century Gothic" panose="020B0502020202020204" pitchFamily="34" charset="0"/>
              </a:rPr>
              <a:t>Update </a:t>
            </a:r>
            <a:r>
              <a:rPr lang="en-US" sz="800" b="1" dirty="0" smtClean="0">
                <a:latin typeface="Century Gothic" panose="020B0502020202020204" pitchFamily="34" charset="0"/>
              </a:rPr>
              <a:t>and 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Network, </a:t>
            </a:r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 </a:t>
            </a:r>
            <a:r>
              <a:rPr lang="en-US" sz="800" b="1" dirty="0" smtClean="0">
                <a:latin typeface="Century Gothic" panose="020B0502020202020204" pitchFamily="34" charset="0"/>
              </a:rPr>
              <a:t>advertising </a:t>
            </a:r>
            <a:r>
              <a:rPr lang="en-US" sz="800" b="1" dirty="0" smtClean="0">
                <a:latin typeface="Century Gothic" panose="020B0502020202020204" pitchFamily="34" charset="0"/>
              </a:rPr>
              <a:t>will air on our </a:t>
            </a:r>
            <a:r>
              <a:rPr lang="en-US" sz="800" b="1" dirty="0" smtClean="0">
                <a:latin typeface="Century Gothic" panose="020B0502020202020204" pitchFamily="34" charset="0"/>
              </a:rPr>
              <a:t>29 terrestrial </a:t>
            </a:r>
            <a:r>
              <a:rPr lang="en-US" sz="800" b="1" dirty="0" smtClean="0">
                <a:latin typeface="Century Gothic" panose="020B0502020202020204" pitchFamily="34" charset="0"/>
              </a:rPr>
              <a:t>radio affiliates </a:t>
            </a:r>
            <a:r>
              <a:rPr lang="en-US" sz="800" b="1" dirty="0" smtClean="0">
                <a:latin typeface="Century Gothic" panose="020B0502020202020204" pitchFamily="34" charset="0"/>
              </a:rPr>
              <a:t>in Pennsylvania. </a:t>
            </a:r>
            <a:endParaRPr lang="en-US" sz="800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endParaRPr lang="en-US" sz="800" dirty="0"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ACTION UPDATES POWERED BY </a:t>
            </a:r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BETMGM</a:t>
            </a:r>
            <a:endParaRPr lang="en-US" sz="1000" u="sng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 Condensed Extra Bold" panose="020B0803020202020204" pitchFamily="34" charset="0"/>
            </a:endParaRPr>
          </a:p>
          <a:p>
            <a:pPr algn="ctr"/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Each Action Update that airs in both states will include “powered by </a:t>
            </a:r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MGM” </a:t>
            </a:r>
            <a:r>
              <a:rPr lang="en-US" sz="800" b="1" dirty="0" smtClean="0">
                <a:latin typeface="Century Gothic" panose="020B0502020202020204" pitchFamily="34" charset="0"/>
              </a:rPr>
              <a:t>wrapped around essential content that the listener wants to hear.  This will help your advertising message to cut through the clutter and deliver </a:t>
            </a:r>
            <a:r>
              <a:rPr lang="en-US" sz="800" b="1" dirty="0" smtClean="0">
                <a:latin typeface="Century Gothic" panose="020B0502020202020204" pitchFamily="34" charset="0"/>
              </a:rPr>
              <a:t>a </a:t>
            </a:r>
            <a:r>
              <a:rPr lang="en-US" sz="800" b="1" dirty="0" smtClean="0">
                <a:latin typeface="Century Gothic" panose="020B0502020202020204" pitchFamily="34" charset="0"/>
              </a:rPr>
              <a:t>significant impact with your target audience.</a:t>
            </a:r>
          </a:p>
          <a:p>
            <a:pPr algn="just"/>
            <a:r>
              <a:rPr lang="en-US" sz="800" b="1" dirty="0">
                <a:latin typeface="Century Gothic" panose="020B0502020202020204" pitchFamily="34" charset="0"/>
              </a:rPr>
              <a:t> </a:t>
            </a:r>
            <a:endParaRPr lang="en-US" sz="900" dirty="0" smtClean="0">
              <a:solidFill>
                <a:schemeClr val="tx1">
                  <a:lumMod val="75000"/>
                  <a:lumOff val="25000"/>
                </a:schemeClr>
              </a:solidFill>
              <a:latin typeface="Tw Cen MT Condensed Extra Bold" panose="020B0803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RADIO AFFILIATES</a:t>
            </a:r>
          </a:p>
          <a:p>
            <a:pPr algn="just"/>
            <a:r>
              <a:rPr lang="en-US" sz="800" dirty="0" smtClean="0">
                <a:latin typeface="Century Gothic" panose="020B0502020202020204" pitchFamily="34" charset="0"/>
              </a:rPr>
              <a:t>BET</a:t>
            </a:r>
            <a:r>
              <a:rPr lang="en-US" sz="800" b="1" dirty="0" smtClean="0">
                <a:latin typeface="Century Gothic" panose="020B0502020202020204" pitchFamily="34" charset="0"/>
              </a:rPr>
              <a:t>MGM a</a:t>
            </a:r>
            <a:r>
              <a:rPr lang="en-US" sz="800" b="1" dirty="0" smtClean="0">
                <a:latin typeface="Century Gothic" panose="020B0502020202020204" pitchFamily="34" charset="0"/>
              </a:rPr>
              <a:t>dvertising will air 6A-7P on 97.5 The Fanatic in Philadelphia; ESPN Pittsburgh; Erie’s Classic Rock Z-102.3; and State College’s 99.5 The Bus, among others</a:t>
            </a:r>
          </a:p>
          <a:p>
            <a:pPr algn="just"/>
            <a:endParaRPr lang="en-US" sz="8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COPY SPLITTING on THE BETR NETWORK</a:t>
            </a:r>
          </a:p>
          <a:p>
            <a:pPr algn="ctr"/>
            <a:endParaRPr lang="en-US" sz="800" b="1" u="sng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The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can “copy split” your advertising message to deliver  your message to just our </a:t>
            </a:r>
            <a:r>
              <a:rPr lang="en-US" sz="800" b="1" dirty="0" smtClean="0">
                <a:latin typeface="Century Gothic" panose="020B0502020202020204" pitchFamily="34" charset="0"/>
              </a:rPr>
              <a:t>affiliates in Pennsylvania.  </a:t>
            </a: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 </a:t>
            </a:r>
            <a:endParaRPr lang="en-US" sz="800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 </a:t>
            </a: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 </a:t>
            </a:r>
            <a:r>
              <a:rPr lang="en-US" sz="10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 Condensed Extra Bold" panose="020B0803020202020204" pitchFamily="34" charset="0"/>
              </a:rPr>
              <a:t>$2,020 PER WEEK FOR 2020</a:t>
            </a:r>
          </a:p>
          <a:p>
            <a:pPr algn="ctr"/>
            <a:endParaRPr lang="en-US" sz="800" u="sng" dirty="0">
              <a:solidFill>
                <a:srgbClr val="FF0000"/>
              </a:solidFill>
              <a:latin typeface="Tw Cen MT Condensed Extra Bold" panose="020B0803020202020204" pitchFamily="34" charset="0"/>
            </a:endParaRPr>
          </a:p>
          <a:p>
            <a:pPr algn="just"/>
            <a:r>
              <a:rPr lang="en-US" sz="800" b="1" dirty="0" smtClean="0">
                <a:latin typeface="Century Gothic" panose="020B0502020202020204" pitchFamily="34" charset="0"/>
              </a:rPr>
              <a:t>In 2020, we’re offering 20 “live reads” and 20, 30-second commercials each week on our Action Update and </a:t>
            </a:r>
            <a:r>
              <a:rPr lang="en-US" sz="800" b="1" dirty="0" err="1" smtClean="0">
                <a:latin typeface="Century Gothic" panose="020B0502020202020204" pitchFamily="34" charset="0"/>
              </a:rPr>
              <a:t>BetR</a:t>
            </a:r>
            <a:r>
              <a:rPr lang="en-US" sz="800" b="1" dirty="0" smtClean="0">
                <a:latin typeface="Century Gothic" panose="020B0502020202020204" pitchFamily="34" charset="0"/>
              </a:rPr>
              <a:t> Network affiliates in </a:t>
            </a:r>
            <a:r>
              <a:rPr lang="en-US" sz="800" b="1" dirty="0" smtClean="0">
                <a:latin typeface="Century Gothic" panose="020B0502020202020204" pitchFamily="34" charset="0"/>
              </a:rPr>
              <a:t>Pennsylvania for </a:t>
            </a:r>
            <a:r>
              <a:rPr lang="en-US" sz="800" b="1" dirty="0" smtClean="0">
                <a:latin typeface="Century Gothic" panose="020B0502020202020204" pitchFamily="34" charset="0"/>
              </a:rPr>
              <a:t>just $2,020 per week.    Annual contract is $105,040. A minimum    one-quarter investment of $26,260 is required to participate in this special offer.</a:t>
            </a:r>
            <a:endParaRPr lang="en-US" sz="800" dirty="0">
              <a:latin typeface="Century Gothic" panose="020B0502020202020204" pitchFamily="34" charset="0"/>
            </a:endParaRPr>
          </a:p>
          <a:p>
            <a:pPr algn="just"/>
            <a:r>
              <a:rPr lang="en-US" sz="800" dirty="0">
                <a:latin typeface="Century Gothic" panose="020B0502020202020204" pitchFamily="34" charset="0"/>
              </a:rPr>
              <a:t> </a:t>
            </a:r>
          </a:p>
        </p:txBody>
      </p:sp>
      <p:sp>
        <p:nvSpPr>
          <p:cNvPr id="1055" name="Text Box 44"/>
          <p:cNvSpPr txBox="1">
            <a:spLocks noChangeArrowheads="1"/>
          </p:cNvSpPr>
          <p:nvPr/>
        </p:nvSpPr>
        <p:spPr bwMode="auto">
          <a:xfrm>
            <a:off x="-3624263" y="6553249"/>
            <a:ext cx="13096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wheeling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Text Box 49"/>
          <p:cNvSpPr txBox="1">
            <a:spLocks noChangeArrowheads="1"/>
          </p:cNvSpPr>
          <p:nvPr/>
        </p:nvSpPr>
        <p:spPr bwMode="auto">
          <a:xfrm>
            <a:off x="5390909" y="600312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NORTHWEST PA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Text Box 57"/>
          <p:cNvSpPr txBox="1">
            <a:spLocks noChangeArrowheads="1"/>
          </p:cNvSpPr>
          <p:nvPr/>
        </p:nvSpPr>
        <p:spPr bwMode="auto">
          <a:xfrm>
            <a:off x="3798491" y="394466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JOHNSTOWN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671" y="1394639"/>
            <a:ext cx="1609092" cy="774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73" name="Picture 107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40" b="34080"/>
          <a:stretch/>
        </p:blipFill>
        <p:spPr>
          <a:xfrm>
            <a:off x="5160109" y="1033444"/>
            <a:ext cx="1828800" cy="243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259" y="3004185"/>
            <a:ext cx="762000" cy="42481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3917" y="5590315"/>
            <a:ext cx="862952" cy="4813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259" y="5678326"/>
            <a:ext cx="1690688" cy="285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848" y="4849946"/>
            <a:ext cx="1371600" cy="3784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826" y="6338377"/>
            <a:ext cx="2191516" cy="3371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913" y="6216944"/>
            <a:ext cx="736154" cy="48865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906" y="2992374"/>
            <a:ext cx="1059942" cy="36042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830" y="3492824"/>
            <a:ext cx="928728" cy="31717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3683" y="6216944"/>
            <a:ext cx="869252" cy="41805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622" y="4289379"/>
            <a:ext cx="1434465" cy="32813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877" y="4827285"/>
            <a:ext cx="1207010" cy="36795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459" y="3435477"/>
            <a:ext cx="1111758" cy="3745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4456" y="6252872"/>
            <a:ext cx="725913" cy="34747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8864" y="4182835"/>
            <a:ext cx="830675" cy="49777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544" y="3590953"/>
            <a:ext cx="1207010" cy="36795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882" y="5506598"/>
            <a:ext cx="786690" cy="46177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8626" y="3189731"/>
            <a:ext cx="977265" cy="49377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5526" y="3323225"/>
            <a:ext cx="974408" cy="428625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1" t="27153" r="15507" b="42525"/>
          <a:stretch/>
        </p:blipFill>
        <p:spPr>
          <a:xfrm>
            <a:off x="5473797" y="4779262"/>
            <a:ext cx="1208435" cy="519806"/>
          </a:xfrm>
          <a:prstGeom prst="rect">
            <a:avLst/>
          </a:prstGeom>
        </p:spPr>
      </p:pic>
      <p:sp>
        <p:nvSpPr>
          <p:cNvPr id="52" name="Text Box 57"/>
          <p:cNvSpPr txBox="1">
            <a:spLocks noChangeArrowheads="1"/>
          </p:cNvSpPr>
          <p:nvPr/>
        </p:nvSpPr>
        <p:spPr bwMode="auto">
          <a:xfrm>
            <a:off x="7012778" y="389763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ALTOONA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57"/>
          <p:cNvSpPr txBox="1">
            <a:spLocks noChangeArrowheads="1"/>
          </p:cNvSpPr>
          <p:nvPr/>
        </p:nvSpPr>
        <p:spPr bwMode="auto">
          <a:xfrm>
            <a:off x="13006995" y="362095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CUMBERLAND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57"/>
          <p:cNvSpPr txBox="1">
            <a:spLocks noChangeArrowheads="1"/>
          </p:cNvSpPr>
          <p:nvPr/>
        </p:nvSpPr>
        <p:spPr bwMode="auto">
          <a:xfrm>
            <a:off x="5403992" y="531430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STATE COLLEGE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57"/>
          <p:cNvSpPr txBox="1">
            <a:spLocks noChangeArrowheads="1"/>
          </p:cNvSpPr>
          <p:nvPr/>
        </p:nvSpPr>
        <p:spPr bwMode="auto">
          <a:xfrm>
            <a:off x="7580286" y="284993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ERIE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57"/>
          <p:cNvSpPr txBox="1">
            <a:spLocks noChangeArrowheads="1"/>
          </p:cNvSpPr>
          <p:nvPr/>
        </p:nvSpPr>
        <p:spPr bwMode="auto">
          <a:xfrm>
            <a:off x="13159395" y="3773356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CUMBERLAND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 Box 14"/>
          <p:cNvSpPr txBox="1">
            <a:spLocks noChangeArrowheads="1"/>
          </p:cNvSpPr>
          <p:nvPr/>
        </p:nvSpPr>
        <p:spPr bwMode="auto">
          <a:xfrm>
            <a:off x="7804055" y="-903568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PITTSBURGH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 Box 14"/>
          <p:cNvSpPr txBox="1">
            <a:spLocks noChangeArrowheads="1"/>
          </p:cNvSpPr>
          <p:nvPr/>
        </p:nvSpPr>
        <p:spPr bwMode="auto">
          <a:xfrm>
            <a:off x="5519865" y="2024859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PHILADELPHIA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 Box 14"/>
          <p:cNvSpPr txBox="1">
            <a:spLocks noChangeArrowheads="1"/>
          </p:cNvSpPr>
          <p:nvPr/>
        </p:nvSpPr>
        <p:spPr bwMode="auto">
          <a:xfrm>
            <a:off x="5649544" y="3216592"/>
            <a:ext cx="13112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Tw Cen MT Condensed Extra Bold" pitchFamily="34" charset="0"/>
                <a:cs typeface="Arial" pitchFamily="34" charset="0"/>
              </a:rPr>
              <a:t>WHEELING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" descr="Rocky1049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9" y="4265354"/>
            <a:ext cx="1477328" cy="287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26" name="Picture 2" descr="BIG1290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668" y="4202341"/>
            <a:ext cx="898857" cy="313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66" name="Text Box 57"/>
          <p:cNvSpPr txBox="1">
            <a:spLocks noChangeArrowheads="1"/>
          </p:cNvSpPr>
          <p:nvPr/>
        </p:nvSpPr>
        <p:spPr bwMode="auto">
          <a:xfrm>
            <a:off x="5408577" y="4529950"/>
            <a:ext cx="1311275" cy="175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u="sng" dirty="0" smtClean="0">
                <a:solidFill>
                  <a:srgbClr val="A6A6A6"/>
                </a:solidFill>
                <a:latin typeface="Tw Cen MT Condensed Extra Bold" pitchFamily="34" charset="0"/>
                <a:cs typeface="Arial" pitchFamily="34" charset="0"/>
              </a:rPr>
              <a:t>HARRISBURG</a:t>
            </a:r>
            <a:endParaRPr kumimoji="0" lang="en-US" altLang="en-US" sz="1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7" name="Picture 61" descr="Image result for bet mgm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8551" y="2052030"/>
            <a:ext cx="2043113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5048" y="742237"/>
            <a:ext cx="1981200" cy="128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45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3439</TotalTime>
  <Words>53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38</cp:revision>
  <dcterms:created xsi:type="dcterms:W3CDTF">2019-11-22T15:46:45Z</dcterms:created>
  <dcterms:modified xsi:type="dcterms:W3CDTF">2019-12-13T14:50:13Z</dcterms:modified>
</cp:coreProperties>
</file>