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66"/>
    <a:srgbClr val="CC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5" d="100"/>
          <a:sy n="85" d="100"/>
        </p:scale>
        <p:origin x="-1524"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7A5E605-522A-4038-A25A-17D03301F7D7}" type="datetimeFigureOut">
              <a:rPr lang="en-US" smtClean="0"/>
              <a:t>12/12/2019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74C940-0718-4546-9472-23E64847A130}" type="slidenum">
              <a:rPr lang="en-US" smtClean="0"/>
              <a:t>‹#›</a:t>
            </a:fld>
            <a:endParaRPr lang="en-US"/>
          </a:p>
        </p:txBody>
      </p:sp>
    </p:spTree>
    <p:extLst>
      <p:ext uri="{BB962C8B-B14F-4D97-AF65-F5344CB8AC3E}">
        <p14:creationId xmlns:p14="http://schemas.microsoft.com/office/powerpoint/2010/main" val="33111701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7A5E605-522A-4038-A25A-17D03301F7D7}" type="datetimeFigureOut">
              <a:rPr lang="en-US" smtClean="0"/>
              <a:t>12/12/2019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74C940-0718-4546-9472-23E64847A130}" type="slidenum">
              <a:rPr lang="en-US" smtClean="0"/>
              <a:t>‹#›</a:t>
            </a:fld>
            <a:endParaRPr lang="en-US"/>
          </a:p>
        </p:txBody>
      </p:sp>
    </p:spTree>
    <p:extLst>
      <p:ext uri="{BB962C8B-B14F-4D97-AF65-F5344CB8AC3E}">
        <p14:creationId xmlns:p14="http://schemas.microsoft.com/office/powerpoint/2010/main" val="15309577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7A5E605-522A-4038-A25A-17D03301F7D7}" type="datetimeFigureOut">
              <a:rPr lang="en-US" smtClean="0"/>
              <a:t>12/12/2019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74C940-0718-4546-9472-23E64847A130}" type="slidenum">
              <a:rPr lang="en-US" smtClean="0"/>
              <a:t>‹#›</a:t>
            </a:fld>
            <a:endParaRPr lang="en-US"/>
          </a:p>
        </p:txBody>
      </p:sp>
    </p:spTree>
    <p:extLst>
      <p:ext uri="{BB962C8B-B14F-4D97-AF65-F5344CB8AC3E}">
        <p14:creationId xmlns:p14="http://schemas.microsoft.com/office/powerpoint/2010/main" val="26227821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7A5E605-522A-4038-A25A-17D03301F7D7}" type="datetimeFigureOut">
              <a:rPr lang="en-US" smtClean="0"/>
              <a:t>12/12/2019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74C940-0718-4546-9472-23E64847A130}" type="slidenum">
              <a:rPr lang="en-US" smtClean="0"/>
              <a:t>‹#›</a:t>
            </a:fld>
            <a:endParaRPr lang="en-US"/>
          </a:p>
        </p:txBody>
      </p:sp>
    </p:spTree>
    <p:extLst>
      <p:ext uri="{BB962C8B-B14F-4D97-AF65-F5344CB8AC3E}">
        <p14:creationId xmlns:p14="http://schemas.microsoft.com/office/powerpoint/2010/main" val="37117237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7A5E605-522A-4038-A25A-17D03301F7D7}" type="datetimeFigureOut">
              <a:rPr lang="en-US" smtClean="0"/>
              <a:t>12/12/2019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74C940-0718-4546-9472-23E64847A130}" type="slidenum">
              <a:rPr lang="en-US" smtClean="0"/>
              <a:t>‹#›</a:t>
            </a:fld>
            <a:endParaRPr lang="en-US"/>
          </a:p>
        </p:txBody>
      </p:sp>
    </p:spTree>
    <p:extLst>
      <p:ext uri="{BB962C8B-B14F-4D97-AF65-F5344CB8AC3E}">
        <p14:creationId xmlns:p14="http://schemas.microsoft.com/office/powerpoint/2010/main" val="3925658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7A5E605-522A-4038-A25A-17D03301F7D7}" type="datetimeFigureOut">
              <a:rPr lang="en-US" smtClean="0"/>
              <a:t>12/12/2019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74C940-0718-4546-9472-23E64847A130}" type="slidenum">
              <a:rPr lang="en-US" smtClean="0"/>
              <a:t>‹#›</a:t>
            </a:fld>
            <a:endParaRPr lang="en-US"/>
          </a:p>
        </p:txBody>
      </p:sp>
    </p:spTree>
    <p:extLst>
      <p:ext uri="{BB962C8B-B14F-4D97-AF65-F5344CB8AC3E}">
        <p14:creationId xmlns:p14="http://schemas.microsoft.com/office/powerpoint/2010/main" val="20702646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7A5E605-522A-4038-A25A-17D03301F7D7}" type="datetimeFigureOut">
              <a:rPr lang="en-US" smtClean="0"/>
              <a:t>12/12/2019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D74C940-0718-4546-9472-23E64847A130}" type="slidenum">
              <a:rPr lang="en-US" smtClean="0"/>
              <a:t>‹#›</a:t>
            </a:fld>
            <a:endParaRPr lang="en-US"/>
          </a:p>
        </p:txBody>
      </p:sp>
    </p:spTree>
    <p:extLst>
      <p:ext uri="{BB962C8B-B14F-4D97-AF65-F5344CB8AC3E}">
        <p14:creationId xmlns:p14="http://schemas.microsoft.com/office/powerpoint/2010/main" val="40755262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7A5E605-522A-4038-A25A-17D03301F7D7}" type="datetimeFigureOut">
              <a:rPr lang="en-US" smtClean="0"/>
              <a:t>12/12/2019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D74C940-0718-4546-9472-23E64847A130}" type="slidenum">
              <a:rPr lang="en-US" smtClean="0"/>
              <a:t>‹#›</a:t>
            </a:fld>
            <a:endParaRPr lang="en-US"/>
          </a:p>
        </p:txBody>
      </p:sp>
    </p:spTree>
    <p:extLst>
      <p:ext uri="{BB962C8B-B14F-4D97-AF65-F5344CB8AC3E}">
        <p14:creationId xmlns:p14="http://schemas.microsoft.com/office/powerpoint/2010/main" val="15381516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A5E605-522A-4038-A25A-17D03301F7D7}" type="datetimeFigureOut">
              <a:rPr lang="en-US" smtClean="0"/>
              <a:t>12/12/2019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D74C940-0718-4546-9472-23E64847A130}" type="slidenum">
              <a:rPr lang="en-US" smtClean="0"/>
              <a:t>‹#›</a:t>
            </a:fld>
            <a:endParaRPr lang="en-US"/>
          </a:p>
        </p:txBody>
      </p:sp>
    </p:spTree>
    <p:extLst>
      <p:ext uri="{BB962C8B-B14F-4D97-AF65-F5344CB8AC3E}">
        <p14:creationId xmlns:p14="http://schemas.microsoft.com/office/powerpoint/2010/main" val="28674539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7A5E605-522A-4038-A25A-17D03301F7D7}" type="datetimeFigureOut">
              <a:rPr lang="en-US" smtClean="0"/>
              <a:t>12/12/2019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74C940-0718-4546-9472-23E64847A130}" type="slidenum">
              <a:rPr lang="en-US" smtClean="0"/>
              <a:t>‹#›</a:t>
            </a:fld>
            <a:endParaRPr lang="en-US"/>
          </a:p>
        </p:txBody>
      </p:sp>
    </p:spTree>
    <p:extLst>
      <p:ext uri="{BB962C8B-B14F-4D97-AF65-F5344CB8AC3E}">
        <p14:creationId xmlns:p14="http://schemas.microsoft.com/office/powerpoint/2010/main" val="34731834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7A5E605-522A-4038-A25A-17D03301F7D7}" type="datetimeFigureOut">
              <a:rPr lang="en-US" smtClean="0"/>
              <a:t>12/12/2019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74C940-0718-4546-9472-23E64847A130}" type="slidenum">
              <a:rPr lang="en-US" smtClean="0"/>
              <a:t>‹#›</a:t>
            </a:fld>
            <a:endParaRPr lang="en-US"/>
          </a:p>
        </p:txBody>
      </p:sp>
    </p:spTree>
    <p:extLst>
      <p:ext uri="{BB962C8B-B14F-4D97-AF65-F5344CB8AC3E}">
        <p14:creationId xmlns:p14="http://schemas.microsoft.com/office/powerpoint/2010/main" val="14980801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A5E605-522A-4038-A25A-17D03301F7D7}" type="datetimeFigureOut">
              <a:rPr lang="en-US" smtClean="0"/>
              <a:t>12/12/2019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74C940-0718-4546-9472-23E64847A130}" type="slidenum">
              <a:rPr lang="en-US" smtClean="0"/>
              <a:t>‹#›</a:t>
            </a:fld>
            <a:endParaRPr lang="en-US"/>
          </a:p>
        </p:txBody>
      </p:sp>
    </p:spTree>
    <p:extLst>
      <p:ext uri="{BB962C8B-B14F-4D97-AF65-F5344CB8AC3E}">
        <p14:creationId xmlns:p14="http://schemas.microsoft.com/office/powerpoint/2010/main" val="14445796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6" Type="http://schemas.openxmlformats.org/officeDocument/2006/relationships/image" Target="../media/image15.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png"/><Relationship Id="rId10" Type="http://schemas.openxmlformats.org/officeDocument/2006/relationships/image" Target="../media/image9.png"/><Relationship Id="rId4" Type="http://schemas.openxmlformats.org/officeDocument/2006/relationships/image" Target="../media/image3.jpeg"/><Relationship Id="rId9" Type="http://schemas.openxmlformats.org/officeDocument/2006/relationships/image" Target="../media/image8.png"/><Relationship Id="rId14" Type="http://schemas.openxmlformats.org/officeDocument/2006/relationships/image" Target="../media/image13.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697967" y="-1551017"/>
            <a:ext cx="914402" cy="246889"/>
          </a:xfrm>
          <a:prstGeom prst="rect">
            <a:avLst/>
          </a:prstGeom>
        </p:spPr>
      </p:pic>
      <p:sp>
        <p:nvSpPr>
          <p:cNvPr id="15" name="Rectangle 14"/>
          <p:cNvSpPr/>
          <p:nvPr/>
        </p:nvSpPr>
        <p:spPr>
          <a:xfrm>
            <a:off x="-228600" y="-304800"/>
            <a:ext cx="3276600" cy="7391400"/>
          </a:xfrm>
          <a:prstGeom prst="rect">
            <a:avLst/>
          </a:prstGeom>
          <a:gradFill flip="none" rotWithShape="1">
            <a:gsLst>
              <a:gs pos="0">
                <a:schemeClr val="tx1">
                  <a:lumMod val="95000"/>
                  <a:lumOff val="5000"/>
                  <a:tint val="66000"/>
                  <a:satMod val="160000"/>
                </a:schemeClr>
              </a:gs>
              <a:gs pos="50000">
                <a:schemeClr val="tx1">
                  <a:lumMod val="95000"/>
                  <a:lumOff val="5000"/>
                  <a:tint val="44500"/>
                  <a:satMod val="160000"/>
                </a:schemeClr>
              </a:gs>
              <a:gs pos="100000">
                <a:schemeClr val="tx1">
                  <a:lumMod val="95000"/>
                  <a:lumOff val="5000"/>
                  <a:tint val="23500"/>
                  <a:satMod val="160000"/>
                </a:schemeClr>
              </a:gs>
            </a:gsLst>
            <a:lin ang="2700000" scaled="1"/>
            <a:tileRect/>
          </a:gra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38475" y="-1304128"/>
            <a:ext cx="1905000" cy="1905000"/>
          </a:xfrm>
          <a:prstGeom prst="rect">
            <a:avLst/>
          </a:prstGeom>
          <a:ln>
            <a:solidFill>
              <a:schemeClr val="tx1"/>
            </a:solidFill>
          </a:ln>
        </p:spPr>
      </p:pic>
      <p:pic>
        <p:nvPicPr>
          <p:cNvPr id="12" name="Picture 11"/>
          <p:cNvPicPr>
            <a:picLocks noChangeAspect="1"/>
          </p:cNvPicPr>
          <p:nvPr/>
        </p:nvPicPr>
        <p:blipFill rotWithShape="1">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l="9072" t="13286" r="9482" b="8609"/>
          <a:stretch/>
        </p:blipFill>
        <p:spPr>
          <a:xfrm>
            <a:off x="3307774" y="283222"/>
            <a:ext cx="2068726" cy="1115940"/>
          </a:xfrm>
          <a:prstGeom prst="rect">
            <a:avLst/>
          </a:prstGeom>
        </p:spPr>
      </p:pic>
      <p:pic>
        <p:nvPicPr>
          <p:cNvPr id="1027" name="Picture 3" descr="1920px-WEPN_1050am_ESPN_logo"/>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385554" y="2725339"/>
            <a:ext cx="1463040" cy="648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pic>
        <p:nvPicPr>
          <p:cNvPr id="1030" name="Picture 6" descr="975thefanatic"/>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206905" y="2450768"/>
            <a:ext cx="1593850" cy="10033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sp>
        <p:nvSpPr>
          <p:cNvPr id="21" name="Text Box 14"/>
          <p:cNvSpPr txBox="1">
            <a:spLocks noChangeArrowheads="1"/>
          </p:cNvSpPr>
          <p:nvPr/>
        </p:nvSpPr>
        <p:spPr bwMode="auto">
          <a:xfrm>
            <a:off x="3385554" y="3454068"/>
            <a:ext cx="1311275" cy="244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rgbClr val="A6A6A6"/>
                </a:solidFill>
                <a:effectLst/>
                <a:latin typeface="Tw Cen MT Condensed Extra Bold" pitchFamily="34" charset="0"/>
                <a:cs typeface="Arial" pitchFamily="34" charset="0"/>
              </a:rPr>
              <a:t>NEW YORK, NY</a:t>
            </a: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2" name="Text Box 15"/>
          <p:cNvSpPr txBox="1">
            <a:spLocks noChangeArrowheads="1"/>
          </p:cNvSpPr>
          <p:nvPr/>
        </p:nvSpPr>
        <p:spPr bwMode="auto">
          <a:xfrm>
            <a:off x="7431660" y="2269334"/>
            <a:ext cx="1311275" cy="2428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8" name="Text Box 21"/>
          <p:cNvSpPr txBox="1">
            <a:spLocks noChangeArrowheads="1"/>
          </p:cNvSpPr>
          <p:nvPr/>
        </p:nvSpPr>
        <p:spPr bwMode="auto">
          <a:xfrm>
            <a:off x="5348192" y="3454068"/>
            <a:ext cx="1311275" cy="2428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rgbClr val="A6A6A6"/>
                </a:solidFill>
                <a:effectLst/>
                <a:latin typeface="Tw Cen MT Condensed Extra Bold" pitchFamily="34" charset="0"/>
                <a:cs typeface="Arial" pitchFamily="34" charset="0"/>
              </a:rPr>
              <a:t>PHILADELPHIA,</a:t>
            </a:r>
            <a:r>
              <a:rPr kumimoji="0" lang="en-US" altLang="en-US" sz="1200" b="0" i="0" u="none" strike="noStrike" cap="none" normalizeH="0" dirty="0" smtClean="0">
                <a:ln>
                  <a:noFill/>
                </a:ln>
                <a:solidFill>
                  <a:srgbClr val="A6A6A6"/>
                </a:solidFill>
                <a:effectLst/>
                <a:latin typeface="Tw Cen MT Condensed Extra Bold" pitchFamily="34" charset="0"/>
                <a:cs typeface="Arial" pitchFamily="34" charset="0"/>
              </a:rPr>
              <a:t> PA</a:t>
            </a: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9" name="Text Box 22"/>
          <p:cNvSpPr txBox="1">
            <a:spLocks noChangeArrowheads="1"/>
          </p:cNvSpPr>
          <p:nvPr/>
        </p:nvSpPr>
        <p:spPr bwMode="auto">
          <a:xfrm>
            <a:off x="168274" y="76200"/>
            <a:ext cx="2822575" cy="78237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algn="ctr" fontAlgn="base">
              <a:spcBef>
                <a:spcPct val="0"/>
              </a:spcBef>
              <a:spcAft>
                <a:spcPct val="0"/>
              </a:spcAft>
            </a:pPr>
            <a:r>
              <a:rPr lang="en-US" altLang="en-US" sz="1400" u="sng" dirty="0" smtClean="0">
                <a:solidFill>
                  <a:schemeClr val="tx1">
                    <a:lumMod val="95000"/>
                    <a:lumOff val="5000"/>
                  </a:schemeClr>
                </a:solidFill>
                <a:latin typeface="Tw Cen MT Condensed Extra Bold" panose="020B0803020202020204" pitchFamily="34" charset="0"/>
                <a:cs typeface="Arial" pitchFamily="34" charset="0"/>
              </a:rPr>
              <a:t>REACHING SPORTS BETTORS</a:t>
            </a:r>
          </a:p>
          <a:p>
            <a:pPr algn="ctr" fontAlgn="base">
              <a:spcBef>
                <a:spcPct val="0"/>
              </a:spcBef>
              <a:spcAft>
                <a:spcPct val="0"/>
              </a:spcAft>
            </a:pPr>
            <a:r>
              <a:rPr lang="en-US" altLang="en-US" sz="1400" dirty="0" smtClean="0">
                <a:solidFill>
                  <a:schemeClr val="tx1">
                    <a:lumMod val="95000"/>
                    <a:lumOff val="5000"/>
                  </a:schemeClr>
                </a:solidFill>
                <a:latin typeface="Tw Cen MT Condensed Extra Bold" panose="020B0803020202020204" pitchFamily="34" charset="0"/>
                <a:cs typeface="Arial" pitchFamily="34" charset="0"/>
              </a:rPr>
              <a:t>IOWA &amp;  NEW JERSEY</a:t>
            </a:r>
          </a:p>
          <a:p>
            <a:pPr algn="ctr" fontAlgn="base">
              <a:spcBef>
                <a:spcPct val="0"/>
              </a:spcBef>
              <a:spcAft>
                <a:spcPct val="0"/>
              </a:spcAft>
            </a:pPr>
            <a:r>
              <a:rPr lang="en-US" altLang="en-US" sz="1400" dirty="0" smtClean="0">
                <a:solidFill>
                  <a:schemeClr val="tx1">
                    <a:lumMod val="95000"/>
                    <a:lumOff val="5000"/>
                  </a:schemeClr>
                </a:solidFill>
                <a:latin typeface="Tw Cen MT Condensed Extra Bold" panose="020B0803020202020204" pitchFamily="34" charset="0"/>
                <a:cs typeface="Arial" pitchFamily="34" charset="0"/>
              </a:rPr>
              <a:t>$2020 PER WEEK IN 2020</a:t>
            </a:r>
            <a:endParaRPr lang="en-US" altLang="en-US" sz="2000" dirty="0">
              <a:solidFill>
                <a:schemeClr val="tx1">
                  <a:lumMod val="95000"/>
                  <a:lumOff val="5000"/>
                </a:schemeClr>
              </a:solidFill>
              <a:latin typeface="Tw Cen MT Condensed Extra Bold" panose="020B0803020202020204" pitchFamily="34" charset="0"/>
              <a:cs typeface="Arial" pitchFamily="34" charset="0"/>
            </a:endParaRPr>
          </a:p>
        </p:txBody>
      </p:sp>
      <p:sp>
        <p:nvSpPr>
          <p:cNvPr id="1024" name="Rectangle 1023"/>
          <p:cNvSpPr/>
          <p:nvPr/>
        </p:nvSpPr>
        <p:spPr>
          <a:xfrm>
            <a:off x="336549" y="890160"/>
            <a:ext cx="2486026" cy="5663089"/>
          </a:xfrm>
          <a:prstGeom prst="rect">
            <a:avLst/>
          </a:prstGeom>
        </p:spPr>
        <p:txBody>
          <a:bodyPr wrap="square">
            <a:spAutoFit/>
          </a:bodyPr>
          <a:lstStyle/>
          <a:p>
            <a:pPr algn="ctr"/>
            <a:r>
              <a:rPr lang="en-US" sz="1000" u="sng" dirty="0" smtClean="0">
                <a:solidFill>
                  <a:schemeClr val="tx1">
                    <a:lumMod val="75000"/>
                    <a:lumOff val="25000"/>
                  </a:schemeClr>
                </a:solidFill>
                <a:latin typeface="Tw Cen MT Condensed Extra Bold" panose="020B0803020202020204" pitchFamily="34" charset="0"/>
              </a:rPr>
              <a:t>OVERVIEW</a:t>
            </a:r>
          </a:p>
          <a:p>
            <a:pPr algn="ctr"/>
            <a:endParaRPr lang="en-US" sz="800" dirty="0" smtClean="0">
              <a:latin typeface="Century Gothic" panose="020B0502020202020204" pitchFamily="34" charset="0"/>
            </a:endParaRPr>
          </a:p>
          <a:p>
            <a:pPr algn="just"/>
            <a:r>
              <a:rPr lang="en-US" sz="800" b="1" dirty="0" smtClean="0">
                <a:latin typeface="Century Gothic" panose="020B0502020202020204" pitchFamily="34" charset="0"/>
              </a:rPr>
              <a:t>As the presenting sponsor of Brent Musburger’s Action Updates and The </a:t>
            </a:r>
            <a:r>
              <a:rPr lang="en-US" sz="800" b="1" dirty="0" err="1" smtClean="0">
                <a:latin typeface="Century Gothic" panose="020B0502020202020204" pitchFamily="34" charset="0"/>
              </a:rPr>
              <a:t>BetR</a:t>
            </a:r>
            <a:r>
              <a:rPr lang="en-US" sz="800" b="1" dirty="0" smtClean="0">
                <a:latin typeface="Century Gothic" panose="020B0502020202020204" pitchFamily="34" charset="0"/>
              </a:rPr>
              <a:t> Network, Draft Kings advertising will air on our terrestrial radio affiliates in both Iowa and New Jersey. </a:t>
            </a:r>
            <a:endParaRPr lang="en-US" sz="800" dirty="0" smtClean="0">
              <a:latin typeface="Century Gothic" panose="020B0502020202020204" pitchFamily="34" charset="0"/>
            </a:endParaRPr>
          </a:p>
          <a:p>
            <a:pPr algn="just"/>
            <a:r>
              <a:rPr lang="en-US" sz="800" b="1" dirty="0">
                <a:latin typeface="Century Gothic" panose="020B0502020202020204" pitchFamily="34" charset="0"/>
              </a:rPr>
              <a:t> </a:t>
            </a:r>
            <a:endParaRPr lang="en-US" sz="800" b="1" dirty="0" smtClean="0">
              <a:latin typeface="Century Gothic" panose="020B0502020202020204" pitchFamily="34" charset="0"/>
            </a:endParaRPr>
          </a:p>
          <a:p>
            <a:pPr algn="just"/>
            <a:endParaRPr lang="en-US" sz="800" dirty="0">
              <a:latin typeface="Century Gothic" panose="020B0502020202020204" pitchFamily="34" charset="0"/>
            </a:endParaRPr>
          </a:p>
          <a:p>
            <a:pPr algn="ctr"/>
            <a:r>
              <a:rPr lang="en-US" sz="1000" u="sng" dirty="0" smtClean="0">
                <a:solidFill>
                  <a:schemeClr val="tx1">
                    <a:lumMod val="75000"/>
                    <a:lumOff val="25000"/>
                  </a:schemeClr>
                </a:solidFill>
                <a:latin typeface="Tw Cen MT Condensed Extra Bold" panose="020B0803020202020204" pitchFamily="34" charset="0"/>
              </a:rPr>
              <a:t>ACTION UPDATES POWERED BY POINTSBET</a:t>
            </a:r>
          </a:p>
          <a:p>
            <a:pPr algn="ctr"/>
            <a:endParaRPr lang="en-US" sz="800" dirty="0">
              <a:latin typeface="Century Gothic" panose="020B0502020202020204" pitchFamily="34" charset="0"/>
            </a:endParaRPr>
          </a:p>
          <a:p>
            <a:pPr algn="just"/>
            <a:r>
              <a:rPr lang="en-US" sz="800" b="1" dirty="0" smtClean="0">
                <a:latin typeface="Century Gothic" panose="020B0502020202020204" pitchFamily="34" charset="0"/>
              </a:rPr>
              <a:t>Each Action Update that airs in both states will include “powered by Draft Kings” wrapped around essential content that the listener wants to hear.  This will help your advertising message to cut through the clutter and deliver an significant impact with your target audience.</a:t>
            </a:r>
          </a:p>
          <a:p>
            <a:pPr algn="just"/>
            <a:r>
              <a:rPr lang="en-US" sz="800" b="1" dirty="0">
                <a:latin typeface="Century Gothic" panose="020B0502020202020204" pitchFamily="34" charset="0"/>
              </a:rPr>
              <a:t> </a:t>
            </a:r>
            <a:endParaRPr lang="en-US" sz="900" dirty="0" smtClean="0">
              <a:solidFill>
                <a:schemeClr val="tx1">
                  <a:lumMod val="75000"/>
                  <a:lumOff val="25000"/>
                </a:schemeClr>
              </a:solidFill>
              <a:latin typeface="Tw Cen MT Condensed Extra Bold" panose="020B0803020202020204" pitchFamily="34" charset="0"/>
            </a:endParaRPr>
          </a:p>
          <a:p>
            <a:pPr algn="ctr"/>
            <a:r>
              <a:rPr lang="en-US" sz="1000" u="sng" dirty="0" smtClean="0">
                <a:solidFill>
                  <a:schemeClr val="tx1">
                    <a:lumMod val="75000"/>
                    <a:lumOff val="25000"/>
                  </a:schemeClr>
                </a:solidFill>
                <a:latin typeface="Tw Cen MT Condensed Extra Bold" panose="020B0803020202020204" pitchFamily="34" charset="0"/>
              </a:rPr>
              <a:t>RADIO AFFILIATES</a:t>
            </a:r>
          </a:p>
          <a:p>
            <a:pPr algn="just"/>
            <a:r>
              <a:rPr lang="en-US" sz="800" b="1" smtClean="0">
                <a:latin typeface="Century Gothic" panose="020B0502020202020204" pitchFamily="34" charset="0"/>
              </a:rPr>
              <a:t>Draft Kings’ advertising </a:t>
            </a:r>
            <a:r>
              <a:rPr lang="en-US" sz="800" b="1" dirty="0" smtClean="0">
                <a:latin typeface="Century Gothic" panose="020B0502020202020204" pitchFamily="34" charset="0"/>
              </a:rPr>
              <a:t>message will air 6A-7P on 1050 ESPN in New York; 97.5 The Fanatic in Philadelphia; ESPN Atlantic City; and </a:t>
            </a:r>
            <a:r>
              <a:rPr lang="en-US" sz="800" b="1" dirty="0" err="1" smtClean="0">
                <a:latin typeface="Century Gothic" panose="020B0502020202020204" pitchFamily="34" charset="0"/>
              </a:rPr>
              <a:t>Lazer</a:t>
            </a:r>
            <a:r>
              <a:rPr lang="en-US" sz="800" b="1" dirty="0" smtClean="0">
                <a:latin typeface="Century Gothic" panose="020B0502020202020204" pitchFamily="34" charset="0"/>
              </a:rPr>
              <a:t> 103.3 in Cedar Rapids, among others.  </a:t>
            </a:r>
          </a:p>
          <a:p>
            <a:pPr algn="just"/>
            <a:endParaRPr lang="en-US" sz="800" b="1" dirty="0">
              <a:solidFill>
                <a:schemeClr val="tx1">
                  <a:lumMod val="75000"/>
                  <a:lumOff val="25000"/>
                </a:schemeClr>
              </a:solidFill>
              <a:latin typeface="Century Gothic" panose="020B0502020202020204" pitchFamily="34" charset="0"/>
            </a:endParaRPr>
          </a:p>
          <a:p>
            <a:pPr algn="ctr"/>
            <a:r>
              <a:rPr lang="en-US" sz="1000" u="sng" dirty="0" smtClean="0">
                <a:solidFill>
                  <a:schemeClr val="tx1">
                    <a:lumMod val="75000"/>
                    <a:lumOff val="25000"/>
                  </a:schemeClr>
                </a:solidFill>
                <a:latin typeface="Tw Cen MT Condensed Extra Bold" panose="020B0803020202020204" pitchFamily="34" charset="0"/>
              </a:rPr>
              <a:t>COPY SPLITTING on THE BETR NETWORK</a:t>
            </a:r>
          </a:p>
          <a:p>
            <a:pPr algn="ctr"/>
            <a:endParaRPr lang="en-US" sz="800" b="1" u="sng" dirty="0" smtClean="0">
              <a:latin typeface="Century Gothic" panose="020B0502020202020204" pitchFamily="34" charset="0"/>
            </a:endParaRPr>
          </a:p>
          <a:p>
            <a:pPr algn="just"/>
            <a:r>
              <a:rPr lang="en-US" sz="800" b="1" dirty="0" smtClean="0">
                <a:latin typeface="Century Gothic" panose="020B0502020202020204" pitchFamily="34" charset="0"/>
              </a:rPr>
              <a:t>The </a:t>
            </a:r>
            <a:r>
              <a:rPr lang="en-US" sz="800" b="1" dirty="0" err="1" smtClean="0">
                <a:latin typeface="Century Gothic" panose="020B0502020202020204" pitchFamily="34" charset="0"/>
              </a:rPr>
              <a:t>BetR</a:t>
            </a:r>
            <a:r>
              <a:rPr lang="en-US" sz="800" b="1" dirty="0" smtClean="0">
                <a:latin typeface="Century Gothic" panose="020B0502020202020204" pitchFamily="34" charset="0"/>
              </a:rPr>
              <a:t> Network can “copy split” your advertising message to deliver  your message to just our affiliates in Iowa and New Jersey.  In addition, we can deliver specific advertising messages to each state, so you can deliver different promotions in each state.  </a:t>
            </a:r>
          </a:p>
          <a:p>
            <a:pPr algn="just"/>
            <a:r>
              <a:rPr lang="en-US" sz="800" b="1" dirty="0" smtClean="0">
                <a:latin typeface="Century Gothic" panose="020B0502020202020204" pitchFamily="34" charset="0"/>
              </a:rPr>
              <a:t> </a:t>
            </a:r>
            <a:endParaRPr lang="en-US" sz="800" dirty="0">
              <a:solidFill>
                <a:schemeClr val="tx1">
                  <a:lumMod val="75000"/>
                  <a:lumOff val="25000"/>
                </a:schemeClr>
              </a:solidFill>
              <a:latin typeface="Century Gothic" panose="020B0502020202020204" pitchFamily="34" charset="0"/>
            </a:endParaRPr>
          </a:p>
          <a:p>
            <a:pPr algn="ctr"/>
            <a:r>
              <a:rPr lang="en-US" sz="1000" b="1" dirty="0">
                <a:solidFill>
                  <a:schemeClr val="tx1">
                    <a:lumMod val="75000"/>
                    <a:lumOff val="25000"/>
                  </a:schemeClr>
                </a:solidFill>
                <a:latin typeface="Century Gothic" panose="020B0502020202020204" pitchFamily="34" charset="0"/>
              </a:rPr>
              <a:t> </a:t>
            </a:r>
            <a:r>
              <a:rPr lang="en-US" sz="1000" u="sng" dirty="0" smtClean="0">
                <a:solidFill>
                  <a:schemeClr val="tx1">
                    <a:lumMod val="75000"/>
                    <a:lumOff val="25000"/>
                  </a:schemeClr>
                </a:solidFill>
                <a:latin typeface="Tw Cen MT Condensed Extra Bold" panose="020B0803020202020204" pitchFamily="34" charset="0"/>
              </a:rPr>
              <a:t>$2,020 PER WEEK FOR 2020</a:t>
            </a:r>
          </a:p>
          <a:p>
            <a:pPr algn="ctr"/>
            <a:endParaRPr lang="en-US" sz="800" u="sng" dirty="0">
              <a:solidFill>
                <a:srgbClr val="FF0000"/>
              </a:solidFill>
              <a:latin typeface="Tw Cen MT Condensed Extra Bold" panose="020B0803020202020204" pitchFamily="34" charset="0"/>
            </a:endParaRPr>
          </a:p>
          <a:p>
            <a:pPr algn="just"/>
            <a:r>
              <a:rPr lang="en-US" sz="800" b="1" dirty="0" smtClean="0">
                <a:latin typeface="Century Gothic" panose="020B0502020202020204" pitchFamily="34" charset="0"/>
              </a:rPr>
              <a:t>In 2020, we’re offering 20 “live reads” and 20, 30-second commercials each week on our Action Update and </a:t>
            </a:r>
            <a:r>
              <a:rPr lang="en-US" sz="800" b="1" dirty="0" err="1" smtClean="0">
                <a:latin typeface="Century Gothic" panose="020B0502020202020204" pitchFamily="34" charset="0"/>
              </a:rPr>
              <a:t>BetR</a:t>
            </a:r>
            <a:r>
              <a:rPr lang="en-US" sz="800" b="1" dirty="0" smtClean="0">
                <a:latin typeface="Century Gothic" panose="020B0502020202020204" pitchFamily="34" charset="0"/>
              </a:rPr>
              <a:t> Network affiliates in Iowa &amp; New Jersey for just $2,020 per week.    Annual contract is $105,040. A minimum    one-quarter investment of $26,260 is required to participate in this special offer.</a:t>
            </a:r>
            <a:endParaRPr lang="en-US" sz="800" dirty="0">
              <a:latin typeface="Century Gothic" panose="020B0502020202020204" pitchFamily="34" charset="0"/>
            </a:endParaRPr>
          </a:p>
          <a:p>
            <a:pPr algn="just"/>
            <a:r>
              <a:rPr lang="en-US" sz="800" dirty="0">
                <a:latin typeface="Century Gothic" panose="020B0502020202020204" pitchFamily="34" charset="0"/>
              </a:rPr>
              <a:t> </a:t>
            </a:r>
          </a:p>
        </p:txBody>
      </p:sp>
      <p:sp>
        <p:nvSpPr>
          <p:cNvPr id="1055" name="Text Box 44"/>
          <p:cNvSpPr txBox="1">
            <a:spLocks noChangeArrowheads="1"/>
          </p:cNvSpPr>
          <p:nvPr/>
        </p:nvSpPr>
        <p:spPr bwMode="auto">
          <a:xfrm>
            <a:off x="6561289" y="4914150"/>
            <a:ext cx="1309687" cy="244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rgbClr val="A6A6A6"/>
                </a:solidFill>
                <a:effectLst/>
                <a:latin typeface="Tw Cen MT Condensed Extra Bold" pitchFamily="34" charset="0"/>
                <a:cs typeface="Arial" pitchFamily="34" charset="0"/>
              </a:rPr>
              <a:t>CEDAR RAPIDS, IA</a:t>
            </a: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1069" name="Picture 45" descr="KGYM_SPORTS_RADIO_logo"/>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348192" y="3967243"/>
            <a:ext cx="1628775" cy="82296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pic>
        <p:nvPicPr>
          <p:cNvPr id="1070" name="Picture 46" descr="logo"/>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7127433" y="3997636"/>
            <a:ext cx="1940367" cy="7621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pic>
        <p:nvPicPr>
          <p:cNvPr id="1071" name="Picture 47" descr="1650logomax-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683966" y="5305068"/>
            <a:ext cx="1362075" cy="9286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pic>
        <p:nvPicPr>
          <p:cNvPr id="1072" name="Picture 48" descr="KBGG_1700TheCHAMP_logo"/>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395291" y="5219324"/>
            <a:ext cx="1571625" cy="1089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sp>
        <p:nvSpPr>
          <p:cNvPr id="1057" name="Text Box 49"/>
          <p:cNvSpPr txBox="1">
            <a:spLocks noChangeArrowheads="1"/>
          </p:cNvSpPr>
          <p:nvPr/>
        </p:nvSpPr>
        <p:spPr bwMode="auto">
          <a:xfrm>
            <a:off x="6869828" y="6309308"/>
            <a:ext cx="1311275" cy="244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rgbClr val="A6A6A6"/>
                </a:solidFill>
                <a:effectLst/>
                <a:latin typeface="Tw Cen MT Condensed Extra Bold" pitchFamily="34" charset="0"/>
                <a:cs typeface="Arial" pitchFamily="34" charset="0"/>
              </a:rPr>
              <a:t>CEDAR FALLS, IA</a:t>
            </a: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1074" name="Picture 50" descr="download"/>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093466" y="5366979"/>
            <a:ext cx="2396014" cy="8048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sp>
        <p:nvSpPr>
          <p:cNvPr id="1065" name="Text Box 51"/>
          <p:cNvSpPr txBox="1">
            <a:spLocks noChangeArrowheads="1"/>
          </p:cNvSpPr>
          <p:nvPr/>
        </p:nvSpPr>
        <p:spPr bwMode="auto">
          <a:xfrm>
            <a:off x="3624441" y="6337056"/>
            <a:ext cx="1311275" cy="2428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rgbClr val="A6A6A6"/>
                </a:solidFill>
                <a:effectLst/>
                <a:latin typeface="Tw Cen MT Condensed Extra Bold" pitchFamily="34" charset="0"/>
                <a:cs typeface="Arial" pitchFamily="34" charset="0"/>
              </a:rPr>
              <a:t>BURLINGTON, IA</a:t>
            </a: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1079" name="Picture 5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7046041" y="2485693"/>
            <a:ext cx="1920875" cy="9334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pic>
        <p:nvPicPr>
          <p:cNvPr id="1080" name="Picture 56" descr="973wenj"/>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3298432" y="3905140"/>
            <a:ext cx="1637284" cy="94716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sp>
        <p:nvSpPr>
          <p:cNvPr id="1067" name="Text Box 57"/>
          <p:cNvSpPr txBox="1">
            <a:spLocks noChangeArrowheads="1"/>
          </p:cNvSpPr>
          <p:nvPr/>
        </p:nvSpPr>
        <p:spPr bwMode="auto">
          <a:xfrm>
            <a:off x="3506173" y="4974849"/>
            <a:ext cx="1311275" cy="244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rgbClr val="A6A6A6"/>
                </a:solidFill>
                <a:effectLst/>
                <a:latin typeface="Tw Cen MT Condensed Extra Bold" pitchFamily="34" charset="0"/>
                <a:cs typeface="Arial" pitchFamily="34" charset="0"/>
              </a:rPr>
              <a:t>ATLANTIC CITY, NJ</a:t>
            </a: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85" name="Text Box 57"/>
          <p:cNvSpPr txBox="1">
            <a:spLocks noChangeArrowheads="1"/>
          </p:cNvSpPr>
          <p:nvPr/>
        </p:nvSpPr>
        <p:spPr bwMode="auto">
          <a:xfrm>
            <a:off x="7415183" y="3480984"/>
            <a:ext cx="1311275" cy="244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rgbClr val="A6A6A6"/>
                </a:solidFill>
                <a:effectLst/>
                <a:latin typeface="Tw Cen MT Condensed Extra Bold" pitchFamily="34" charset="0"/>
                <a:cs typeface="Arial" pitchFamily="34" charset="0"/>
              </a:rPr>
              <a:t>ATLANTIC CITY, NJ</a:t>
            </a: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1082" name="Picture 58"/>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7293070" y="360921"/>
            <a:ext cx="1609092" cy="77464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pic>
        <p:nvPicPr>
          <p:cNvPr id="1073" name="Picture 1072"/>
          <p:cNvPicPr>
            <a:picLocks noChangeAspect="1"/>
          </p:cNvPicPr>
          <p:nvPr/>
        </p:nvPicPr>
        <p:blipFill rotWithShape="1">
          <a:blip r:embed="rId15" cstate="print">
            <a:extLst>
              <a:ext uri="{28A0092B-C50C-407E-A947-70E740481C1C}">
                <a14:useLocalDpi xmlns:a14="http://schemas.microsoft.com/office/drawing/2010/main" val="0"/>
              </a:ext>
            </a:extLst>
          </a:blip>
          <a:srcRect t="31840" b="34080"/>
          <a:stretch/>
        </p:blipFill>
        <p:spPr>
          <a:xfrm>
            <a:off x="5170999" y="1203960"/>
            <a:ext cx="1828800" cy="243636"/>
          </a:xfrm>
          <a:prstGeom prst="rect">
            <a:avLst/>
          </a:prstGeom>
          <a:noFill/>
          <a:ln>
            <a:noFill/>
          </a:ln>
        </p:spPr>
      </p:pic>
      <p:pic>
        <p:nvPicPr>
          <p:cNvPr id="1078" name="Picture 1077"/>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5145599" y="1418942"/>
            <a:ext cx="1607058" cy="850392"/>
          </a:xfrm>
          <a:prstGeom prst="rect">
            <a:avLst/>
          </a:prstGeom>
        </p:spPr>
      </p:pic>
    </p:spTree>
    <p:extLst>
      <p:ext uri="{BB962C8B-B14F-4D97-AF65-F5344CB8AC3E}">
        <p14:creationId xmlns:p14="http://schemas.microsoft.com/office/powerpoint/2010/main" val="61145305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2193</TotalTime>
  <Words>71</Words>
  <Application>Microsoft Office PowerPoint</Application>
  <PresentationFormat>On-screen Show (4:3)</PresentationFormat>
  <Paragraphs>30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Michael</dc:creator>
  <cp:lastModifiedBy>Michael</cp:lastModifiedBy>
  <cp:revision>19</cp:revision>
  <dcterms:created xsi:type="dcterms:W3CDTF">2019-11-22T15:46:45Z</dcterms:created>
  <dcterms:modified xsi:type="dcterms:W3CDTF">2019-12-12T18:23:07Z</dcterms:modified>
</cp:coreProperties>
</file>