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-2208" y="26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7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5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8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2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6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2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5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5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8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8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7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emf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7967" y="-1551017"/>
            <a:ext cx="914402" cy="246889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-228600" y="-92479"/>
            <a:ext cx="3276600" cy="73914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95000"/>
                  <a:lumOff val="5000"/>
                  <a:tint val="66000"/>
                  <a:satMod val="160000"/>
                </a:schemeClr>
              </a:gs>
              <a:gs pos="50000">
                <a:schemeClr val="tx1">
                  <a:lumMod val="95000"/>
                  <a:lumOff val="5000"/>
                  <a:tint val="44500"/>
                  <a:satMod val="160000"/>
                </a:schemeClr>
              </a:gs>
              <a:gs pos="100000">
                <a:schemeClr val="tx1">
                  <a:lumMod val="95000"/>
                  <a:lumOff val="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38475" y="-1304128"/>
            <a:ext cx="1905000" cy="1905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2" t="13286" r="9482" b="8609"/>
          <a:stretch/>
        </p:blipFill>
        <p:spPr>
          <a:xfrm>
            <a:off x="3307774" y="283222"/>
            <a:ext cx="2068726" cy="1115940"/>
          </a:xfrm>
          <a:prstGeom prst="rect">
            <a:avLst/>
          </a:prstGeom>
        </p:spPr>
      </p:pic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3433148" y="335874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CHICAGO, IL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431660" y="2269334"/>
            <a:ext cx="1311275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5486711" y="3358746"/>
            <a:ext cx="131127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SPRINGFIELD, IL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88899" y="523323"/>
            <a:ext cx="2822575" cy="782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REACHING SPORTS </a:t>
            </a:r>
            <a:r>
              <a:rPr lang="en-US" altLang="en-US" sz="14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BETTORS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COLORADO, ILLINOIS, &amp; IOWA</a:t>
            </a:r>
            <a:endParaRPr lang="en-US" altLang="en-US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Tw Cen MT Condensed Extra Bold" panose="020B0803020202020204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$2020 PER WEEK IN 2020</a:t>
            </a:r>
            <a:endParaRPr lang="en-US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Tw Cen MT Condensed Extra Bold" panose="020B0803020202020204" pitchFamily="34" charset="0"/>
              <a:cs typeface="Arial" pitchFamily="34" charset="0"/>
            </a:endParaRPr>
          </a:p>
        </p:txBody>
      </p:sp>
      <p:sp>
        <p:nvSpPr>
          <p:cNvPr id="1024" name="Rectangle 1023"/>
          <p:cNvSpPr/>
          <p:nvPr/>
        </p:nvSpPr>
        <p:spPr>
          <a:xfrm>
            <a:off x="257174" y="1385381"/>
            <a:ext cx="248602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OVERVIEW</a:t>
            </a:r>
          </a:p>
          <a:p>
            <a:pPr algn="ctr"/>
            <a:endParaRPr lang="en-US" sz="800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As the presenting sponsor of Brent Musburger’s Action </a:t>
            </a:r>
            <a:r>
              <a:rPr lang="en-US" sz="800" b="1" dirty="0" smtClean="0">
                <a:latin typeface="Century Gothic" panose="020B0502020202020204" pitchFamily="34" charset="0"/>
              </a:rPr>
              <a:t>Update </a:t>
            </a:r>
            <a:r>
              <a:rPr lang="en-US" sz="800" b="1" dirty="0" smtClean="0">
                <a:latin typeface="Century Gothic" panose="020B0502020202020204" pitchFamily="34" charset="0"/>
              </a:rPr>
              <a:t>and The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Network,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PointsBet</a:t>
            </a:r>
            <a:r>
              <a:rPr lang="en-US" sz="800" b="1" dirty="0" smtClean="0">
                <a:latin typeface="Century Gothic" panose="020B0502020202020204" pitchFamily="34" charset="0"/>
              </a:rPr>
              <a:t> advertising will air on our terrestrial radio affiliates in </a:t>
            </a:r>
            <a:r>
              <a:rPr lang="en-US" sz="800" b="1" dirty="0" smtClean="0">
                <a:latin typeface="Century Gothic" panose="020B0502020202020204" pitchFamily="34" charset="0"/>
              </a:rPr>
              <a:t>Colorado, Illinois, and Iowa.</a:t>
            </a:r>
            <a:r>
              <a:rPr lang="en-US" sz="800" b="1" dirty="0">
                <a:latin typeface="Century Gothic" panose="020B0502020202020204" pitchFamily="34" charset="0"/>
              </a:rPr>
              <a:t> </a:t>
            </a:r>
            <a:endParaRPr lang="en-US" sz="800" b="1" dirty="0" smtClean="0">
              <a:latin typeface="Century Gothic" panose="020B0502020202020204" pitchFamily="34" charset="0"/>
            </a:endParaRPr>
          </a:p>
          <a:p>
            <a:pPr algn="just"/>
            <a:endParaRPr lang="en-US" sz="800" dirty="0">
              <a:latin typeface="Century Gothic" panose="020B0502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ACTION UPDATES POWERED BY POINTSBET</a:t>
            </a:r>
          </a:p>
          <a:p>
            <a:pPr algn="ctr"/>
            <a:endParaRPr lang="en-US" sz="800" dirty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Each Action Update that airs </a:t>
            </a:r>
            <a:r>
              <a:rPr lang="en-US" sz="800" b="1" dirty="0" smtClean="0">
                <a:latin typeface="Century Gothic" panose="020B0502020202020204" pitchFamily="34" charset="0"/>
              </a:rPr>
              <a:t>on our radio affiliates will </a:t>
            </a:r>
            <a:r>
              <a:rPr lang="en-US" sz="800" b="1" dirty="0" smtClean="0">
                <a:latin typeface="Century Gothic" panose="020B0502020202020204" pitchFamily="34" charset="0"/>
              </a:rPr>
              <a:t>include “powered by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PointsBet</a:t>
            </a:r>
            <a:r>
              <a:rPr lang="en-US" sz="800" b="1" dirty="0" smtClean="0">
                <a:latin typeface="Century Gothic" panose="020B0502020202020204" pitchFamily="34" charset="0"/>
              </a:rPr>
              <a:t>” wrapped around essential content that the listener wants to hear.  This will help your advertising message to cut through the clutter and deliver an significant impact with your target audience.</a:t>
            </a:r>
          </a:p>
          <a:p>
            <a:pPr algn="just"/>
            <a:r>
              <a:rPr lang="en-US" sz="800" b="1" dirty="0">
                <a:latin typeface="Century Gothic" panose="020B0502020202020204" pitchFamily="34" charset="0"/>
              </a:rPr>
              <a:t> </a:t>
            </a:r>
            <a:endParaRPr lang="en-US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 Condensed Extra Bold" panose="020B0803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RADIO AFFILIATES</a:t>
            </a:r>
          </a:p>
          <a:p>
            <a:pPr algn="ctr"/>
            <a:endParaRPr lang="en-US" sz="800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err="1" smtClean="0">
                <a:latin typeface="Century Gothic" panose="020B0502020202020204" pitchFamily="34" charset="0"/>
              </a:rPr>
              <a:t>PointsBet’s</a:t>
            </a:r>
            <a:r>
              <a:rPr lang="en-US" sz="800" b="1" dirty="0" smtClean="0">
                <a:latin typeface="Century Gothic" panose="020B0502020202020204" pitchFamily="34" charset="0"/>
              </a:rPr>
              <a:t> advertising message will air </a:t>
            </a:r>
            <a:r>
              <a:rPr lang="en-US" sz="800" b="1" dirty="0" smtClean="0">
                <a:latin typeface="Century Gothic" panose="020B0502020202020204" pitchFamily="34" charset="0"/>
              </a:rPr>
              <a:t>on the legendary </a:t>
            </a:r>
            <a:r>
              <a:rPr lang="en-US" sz="800" b="1" dirty="0" smtClean="0">
                <a:latin typeface="Century Gothic" panose="020B0502020202020204" pitchFamily="34" charset="0"/>
              </a:rPr>
              <a:t>890 WLS in Chicago; Mile High Sports in Denver; and Classic Rock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Lazer</a:t>
            </a:r>
            <a:r>
              <a:rPr lang="en-US" sz="800" b="1" dirty="0" smtClean="0">
                <a:latin typeface="Century Gothic" panose="020B0502020202020204" pitchFamily="34" charset="0"/>
              </a:rPr>
              <a:t> 103.3 in Cedar Rapids, Iowa, among others.</a:t>
            </a:r>
            <a:endParaRPr lang="en-US" sz="800" b="1" dirty="0" smtClean="0">
              <a:latin typeface="Century Gothic" panose="020B0502020202020204" pitchFamily="34" charset="0"/>
            </a:endParaRPr>
          </a:p>
          <a:p>
            <a:pPr algn="just"/>
            <a:endParaRPr lang="en-US" sz="8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COPY SPLITTING on THE BETR NETWORK</a:t>
            </a:r>
          </a:p>
          <a:p>
            <a:pPr algn="ctr"/>
            <a:endParaRPr lang="en-US" sz="800" b="1" u="sng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The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 can “copy split” your advertising message to </a:t>
            </a:r>
            <a:r>
              <a:rPr lang="en-US" sz="800" b="1" dirty="0" smtClean="0">
                <a:latin typeface="Century Gothic" panose="020B0502020202020204" pitchFamily="34" charset="0"/>
              </a:rPr>
              <a:t>target specific states. This means different </a:t>
            </a:r>
          </a:p>
          <a:p>
            <a:pPr algn="just"/>
            <a:endParaRPr lang="en-US" sz="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 </a:t>
            </a:r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$2,020 PER WEEK FOR 2020</a:t>
            </a:r>
          </a:p>
          <a:p>
            <a:pPr algn="ctr"/>
            <a:endParaRPr lang="en-US" sz="800" u="sng" dirty="0">
              <a:solidFill>
                <a:srgbClr val="FF0000"/>
              </a:solidFill>
              <a:latin typeface="Tw Cen MT Condensed Extra Bold" panose="020B0803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In 2020, we’re offering 20 “live reads” and 20, 30-second commercials each week on our Action Update and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 affiliates in </a:t>
            </a:r>
            <a:r>
              <a:rPr lang="en-US" sz="800" b="1" dirty="0" smtClean="0">
                <a:latin typeface="Century Gothic" panose="020B0502020202020204" pitchFamily="34" charset="0"/>
              </a:rPr>
              <a:t>Colorado, Illinois, and Iowa for </a:t>
            </a:r>
            <a:r>
              <a:rPr lang="en-US" sz="800" b="1" dirty="0" smtClean="0">
                <a:latin typeface="Century Gothic" panose="020B0502020202020204" pitchFamily="34" charset="0"/>
              </a:rPr>
              <a:t>just $2,020 per week. </a:t>
            </a:r>
            <a:r>
              <a:rPr lang="en-US" sz="800" b="1" dirty="0" smtClean="0">
                <a:latin typeface="Century Gothic" panose="020B0502020202020204" pitchFamily="34" charset="0"/>
              </a:rPr>
              <a:t> Annual </a:t>
            </a:r>
            <a:r>
              <a:rPr lang="en-US" sz="800" b="1" dirty="0" smtClean="0">
                <a:latin typeface="Century Gothic" panose="020B0502020202020204" pitchFamily="34" charset="0"/>
              </a:rPr>
              <a:t>contract is $105,040. A minimum    one-quarter investment of $26,260 is required to participate in this special offer.</a:t>
            </a:r>
            <a:endParaRPr lang="en-US" sz="800" dirty="0">
              <a:latin typeface="Century Gothic" panose="020B0502020202020204" pitchFamily="34" charset="0"/>
            </a:endParaRPr>
          </a:p>
          <a:p>
            <a:pPr algn="just"/>
            <a:r>
              <a:rPr lang="en-US" sz="800" dirty="0">
                <a:latin typeface="Century Gothic" panose="020B0502020202020204" pitchFamily="34" charset="0"/>
              </a:rPr>
              <a:t> </a:t>
            </a:r>
          </a:p>
        </p:txBody>
      </p:sp>
      <p:sp>
        <p:nvSpPr>
          <p:cNvPr id="1055" name="Text Box 44"/>
          <p:cNvSpPr txBox="1">
            <a:spLocks noChangeArrowheads="1"/>
          </p:cNvSpPr>
          <p:nvPr/>
        </p:nvSpPr>
        <p:spPr bwMode="auto">
          <a:xfrm>
            <a:off x="6561289" y="4903875"/>
            <a:ext cx="1309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CEDAR RAPIDS, IA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69" name="Picture 45" descr="KGYM_SPORTS_RADIO_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8192" y="3967243"/>
            <a:ext cx="1628775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70" name="Picture 46" descr="lo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433" y="3997636"/>
            <a:ext cx="1940367" cy="762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71" name="Picture 47" descr="1650logomax-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966" y="5305068"/>
            <a:ext cx="1362075" cy="928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72" name="Picture 48" descr="KBGG_1700TheCHAMP_log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5291" y="5219324"/>
            <a:ext cx="1571625" cy="108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1057" name="Text Box 49"/>
          <p:cNvSpPr txBox="1">
            <a:spLocks noChangeArrowheads="1"/>
          </p:cNvSpPr>
          <p:nvPr/>
        </p:nvSpPr>
        <p:spPr bwMode="auto">
          <a:xfrm>
            <a:off x="6869828" y="6309308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CEDAR FALLS, IA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74" name="Picture 50" descr="downloa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3466" y="5366979"/>
            <a:ext cx="2396014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1065" name="Text Box 51"/>
          <p:cNvSpPr txBox="1">
            <a:spLocks noChangeArrowheads="1"/>
          </p:cNvSpPr>
          <p:nvPr/>
        </p:nvSpPr>
        <p:spPr bwMode="auto">
          <a:xfrm>
            <a:off x="3624441" y="6337056"/>
            <a:ext cx="1311275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BURLINGTON, IA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7" name="Text Box 57"/>
          <p:cNvSpPr txBox="1">
            <a:spLocks noChangeArrowheads="1"/>
          </p:cNvSpPr>
          <p:nvPr/>
        </p:nvSpPr>
        <p:spPr bwMode="auto">
          <a:xfrm>
            <a:off x="3385553" y="4914150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ASPEN, CO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 Box 57"/>
          <p:cNvSpPr txBox="1">
            <a:spLocks noChangeArrowheads="1"/>
          </p:cNvSpPr>
          <p:nvPr/>
        </p:nvSpPr>
        <p:spPr bwMode="auto">
          <a:xfrm>
            <a:off x="7441978" y="3357158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DENVER, CO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82" name="Picture 5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070" y="453868"/>
            <a:ext cx="1609092" cy="774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68" name="Picture 106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6" y="1573476"/>
            <a:ext cx="2010766" cy="672998"/>
          </a:xfrm>
          <a:prstGeom prst="rect">
            <a:avLst/>
          </a:prstGeom>
        </p:spPr>
      </p:pic>
      <p:pic>
        <p:nvPicPr>
          <p:cNvPr id="1073" name="Picture 1072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40" b="34080"/>
          <a:stretch/>
        </p:blipFill>
        <p:spPr>
          <a:xfrm>
            <a:off x="5170999" y="1203960"/>
            <a:ext cx="1828800" cy="243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7774" y="2359183"/>
            <a:ext cx="1572768" cy="914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2180" y="2424481"/>
            <a:ext cx="1097280" cy="8485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637" y="2460192"/>
            <a:ext cx="1428572" cy="77714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173" y="3827261"/>
            <a:ext cx="1238250" cy="903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45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7706</TotalTime>
  <Words>70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22</cp:revision>
  <dcterms:created xsi:type="dcterms:W3CDTF">2019-11-22T15:46:45Z</dcterms:created>
  <dcterms:modified xsi:type="dcterms:W3CDTF">2019-12-16T13:40:41Z</dcterms:modified>
</cp:coreProperties>
</file>